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5" r:id="rId7"/>
    <p:sldId id="266" r:id="rId8"/>
    <p:sldId id="264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5" y="672962"/>
            <a:ext cx="11812385" cy="1243938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PENDIDIKAN KARAKTER </a:t>
            </a:r>
            <a:r>
              <a:rPr lang="en-US" sz="2800" b="1" i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KASUNDAAN 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MELALUI </a:t>
            </a:r>
            <a:r>
              <a:rPr lang="en-US" sz="2800" b="1" i="1" u="none" strike="noStrike" dirty="0">
                <a:solidFill>
                  <a:schemeClr val="bg1"/>
                </a:solidFill>
                <a:effectLst/>
                <a:latin typeface="+mn-lt"/>
              </a:rPr>
              <a:t>SAWÉR</a:t>
            </a:r>
            <a:br>
              <a:rPr lang="en-US" sz="2800" b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+mn-lt"/>
              </a:rPr>
              <a:t>DALAM BUKU </a:t>
            </a:r>
            <a:r>
              <a:rPr lang="en-US" sz="2800" b="1" i="1" u="none" strike="noStrike" dirty="0">
                <a:solidFill>
                  <a:schemeClr val="bg1"/>
                </a:solidFill>
                <a:effectLst/>
                <a:latin typeface="+mn-lt"/>
              </a:rPr>
              <a:t>SAWÉR JEUNG PUPUJIAN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+mn-lt"/>
              </a:rPr>
              <a:t> KARYA </a:t>
            </a:r>
            <a:r>
              <a:rPr lang="en-US" sz="2800" b="1" i="1" u="none" strike="noStrike" dirty="0">
                <a:solidFill>
                  <a:schemeClr val="bg1"/>
                </a:solidFill>
                <a:effectLst/>
                <a:latin typeface="+mn-lt"/>
              </a:rPr>
              <a:t>AJIP ROSIDI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+mn-lt"/>
              </a:rPr>
              <a:t> </a:t>
            </a:r>
            <a:br>
              <a:rPr lang="en-US" sz="2800" b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+mn-lt"/>
              </a:rPr>
              <a:t>(KAJIAN ETNOPEDAGOGI)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2058920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Marwati</a:t>
            </a:r>
            <a:r>
              <a:rPr lang="en-US" sz="1600" b="1" dirty="0">
                <a:solidFill>
                  <a:schemeClr val="bg1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Yayat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Sudaryat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3998" y="184862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</a:t>
            </a:r>
            <a:r>
              <a:rPr lang="en-US" sz="1600" b="0" i="1" dirty="0">
                <a:solidFill>
                  <a:schemeClr val="bg1"/>
                </a:solidFill>
                <a:effectLst/>
                <a:latin typeface="+mn-lt"/>
              </a:rPr>
              <a:t>ICOLLITE-23209</a:t>
            </a:r>
            <a:r>
              <a:rPr lang="en-US" sz="800" b="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)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Ahyar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Juni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2019.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Apa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Itu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Sastra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Jenis-Jenis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Karya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Sastra Dan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Bagaimanakah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Cara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Menulis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Mengapresiasi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Sastra. Yogyakarta: CV. Budi Utama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Danadibrata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2015. Kamus Basa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Bandung: PT.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Kiblat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Buku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Utama 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Kusmayadi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2018.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Tradisi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Sawer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Penganten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Desa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Parigi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Kecamatan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Parigi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Kabupaten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Pangandaran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Ciamis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: Program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Studi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Pendidikan Sejarah, FKIP, Universitas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Galuh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Ciamis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Jurnal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Sejarah dan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Pembelajaran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Vol 8, no. 2. [online]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dikasés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ngaliwatan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link: http://e-journal.unipma.ac.id/index.php/JA/article/view/2470/1749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Rosidi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Ajip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2018.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jeung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Bandung: PT.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Kiblat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Buku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 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Sudaryat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Y. 2015.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Wawasan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Bandung: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Jurusan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Pendidikan Bahasa Daerah, FPBS, UPI. 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Sudaryat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Y. 2022.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Wawasan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Bandung: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Jurusan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Pendidikan Bahasa Daerah, FPBS, UPI. 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Sugiyono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2018.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Metode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Peneltian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Kuantitatif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Kualitatif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dan R &amp; D. Bandung :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Alfabeta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457200" indent="-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Tarigan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, Henry Guntur. 1995. Dasar-Dasar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Psikosastra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Bandung: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Angkasa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br>
              <a:rPr lang="en-US" sz="1400" b="1" dirty="0"/>
            </a:b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6488" y="243126"/>
            <a:ext cx="3019024" cy="573088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+mn-lt"/>
              </a:rPr>
              <a:t>PERKENALAN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465" y="1076632"/>
            <a:ext cx="11665974" cy="47489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800" b="1" i="0" u="none" strike="noStrike" dirty="0">
                <a:solidFill>
                  <a:schemeClr val="bg1"/>
                </a:solidFill>
                <a:effectLst/>
              </a:rPr>
              <a:t>	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Generasi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muda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terdahulu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terkenal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sebagai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memiliki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karakteristik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menjungjung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tinggi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norma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kesopanan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norma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keagamaan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norma-norma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lainnya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Namun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akibat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kemajuan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zaman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semakin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pesat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tentunya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tidak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hanya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megarah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terhadap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hal-hal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positif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saja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tetapi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bisa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cenderung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arah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negatif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Perubahan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sikap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perilaku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cenderung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hal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negatif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bisa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ditandai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dengan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adanya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fenomena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pergaulan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bebas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Fenomena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mengakibatkan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perlunya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pendidikan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pemahaman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penanaman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nilai-nilai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moral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diwariskan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nenek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moyang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mendorong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pengaruh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kemajuan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zaman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arah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lebih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positif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 algn="just">
              <a:buNone/>
            </a:pPr>
            <a:r>
              <a:rPr lang="en-US" sz="1900" b="1" i="1" dirty="0">
                <a:solidFill>
                  <a:schemeClr val="bg1"/>
                </a:solidFill>
              </a:rPr>
              <a:t>	</a:t>
            </a:r>
            <a:r>
              <a:rPr lang="en-US" sz="1900" b="1" dirty="0" err="1">
                <a:solidFill>
                  <a:schemeClr val="bg1"/>
                </a:solidFill>
              </a:rPr>
              <a:t>Dengan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fenomena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tersebut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tentunya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saat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ini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perlu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adanya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upaya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untuk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pemahaman</a:t>
            </a:r>
            <a:r>
              <a:rPr lang="en-US" sz="1900" b="1" dirty="0">
                <a:solidFill>
                  <a:schemeClr val="bg1"/>
                </a:solidFill>
              </a:rPr>
              <a:t> dan </a:t>
            </a:r>
            <a:r>
              <a:rPr lang="en-US" sz="1900" b="1" dirty="0" err="1">
                <a:solidFill>
                  <a:schemeClr val="bg1"/>
                </a:solidFill>
              </a:rPr>
              <a:t>penanaman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nilai</a:t>
            </a:r>
            <a:r>
              <a:rPr lang="en-US" sz="1900" b="1" dirty="0">
                <a:solidFill>
                  <a:schemeClr val="bg1"/>
                </a:solidFill>
              </a:rPr>
              <a:t> moral </a:t>
            </a:r>
            <a:r>
              <a:rPr lang="en-US" sz="1900" b="1" dirty="0" err="1">
                <a:solidFill>
                  <a:schemeClr val="bg1"/>
                </a:solidFill>
              </a:rPr>
              <a:t>melalui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pendidikan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karakter</a:t>
            </a:r>
            <a:r>
              <a:rPr lang="en-US" sz="1900" b="1" dirty="0">
                <a:solidFill>
                  <a:schemeClr val="bg1"/>
                </a:solidFill>
              </a:rPr>
              <a:t>. Salah </a:t>
            </a:r>
            <a:r>
              <a:rPr lang="en-US" sz="1900" b="1" dirty="0" err="1">
                <a:solidFill>
                  <a:schemeClr val="bg1"/>
                </a:solidFill>
              </a:rPr>
              <a:t>satu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upaya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pendidikan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karekter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ini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dapat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dilakukan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dengan</a:t>
            </a:r>
            <a:r>
              <a:rPr lang="en-US" sz="1900" b="1" dirty="0">
                <a:solidFill>
                  <a:schemeClr val="bg1"/>
                </a:solidFill>
              </a:rPr>
              <a:t> media </a:t>
            </a:r>
            <a:r>
              <a:rPr lang="en-US" sz="1900" b="1" i="1" dirty="0" err="1">
                <a:solidFill>
                  <a:schemeClr val="bg1"/>
                </a:solidFill>
              </a:rPr>
              <a:t>s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awér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merupakan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salah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satu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tradisi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lisan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masih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berkembang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tatar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tradisi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lisan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berisi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tentang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pepatah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dari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orang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tua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kepada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anaknya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menjalankan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kehidupannya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juga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termasuk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puisi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lama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dinyanyikan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menggunakan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aturan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pupuh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dinyanyikan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oleh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juru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kawih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juga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biasanya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dilantunkan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oleh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juru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berbagai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acara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baik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dilantunkan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proses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adat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perkawinan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tingkeban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(7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bulanan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),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lahiran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sundatan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(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khitanan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),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gusaran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(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meratakan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gigi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anak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perempuan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),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dll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	</a:t>
            </a:r>
            <a:r>
              <a:rPr lang="en-US" sz="1900" b="1" dirty="0">
                <a:solidFill>
                  <a:schemeClr val="bg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en-US" sz="1900" b="1" dirty="0">
                <a:solidFill>
                  <a:schemeClr val="bg1"/>
                </a:solidFill>
              </a:rPr>
              <a:t>	Oleh </a:t>
            </a:r>
            <a:r>
              <a:rPr lang="en-US" sz="1900" b="1" dirty="0" err="1">
                <a:solidFill>
                  <a:schemeClr val="bg1"/>
                </a:solidFill>
              </a:rPr>
              <a:t>sebab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itu</a:t>
            </a:r>
            <a:r>
              <a:rPr lang="en-US" sz="1900" b="1" dirty="0">
                <a:solidFill>
                  <a:schemeClr val="bg1"/>
                </a:solidFill>
              </a:rPr>
              <a:t>, </a:t>
            </a:r>
            <a:r>
              <a:rPr lang="en-US" sz="1900" b="1" i="1" dirty="0" err="1">
                <a:solidFill>
                  <a:schemeClr val="bg1"/>
                </a:solidFill>
              </a:rPr>
              <a:t>s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awér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sangat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menarik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diteliti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karena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seperti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telah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diketahui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berisi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pesan-pesan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nilai-nilai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moral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diajarkan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oleh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nenek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moyang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keberlangsungan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hidup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lebih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baik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 Nilai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tentunya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berlandaskan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pada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nilai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dirty="0" err="1">
                <a:solidFill>
                  <a:schemeClr val="bg1"/>
                </a:solidFill>
              </a:rPr>
              <a:t>kasundaan</a:t>
            </a:r>
            <a:r>
              <a:rPr lang="en-US" sz="1900" b="1" i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yaitu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dikenal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dengan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Catur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.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	</a:t>
            </a:r>
          </a:p>
          <a:p>
            <a:pPr marL="0" indent="0" algn="just">
              <a:buNone/>
            </a:pPr>
            <a:r>
              <a:rPr lang="en-US" sz="1900" b="1" dirty="0">
                <a:solidFill>
                  <a:schemeClr val="bg1"/>
                </a:solidFill>
              </a:rPr>
              <a:t>	</a:t>
            </a:r>
            <a:r>
              <a:rPr lang="en-US" sz="1900" b="1" dirty="0" err="1">
                <a:solidFill>
                  <a:schemeClr val="bg1"/>
                </a:solidFill>
              </a:rPr>
              <a:t>Sehingga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p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enelitian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juga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memiliki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beberapa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tujuan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yaitu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(1)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mendeskripsikan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bagaimana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perkembangan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pada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saat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(2)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mendeskripsikan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nilai-nilai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moral dan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pendidikan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teks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, dan (3)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mendeskripsikan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adakah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kaitan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teks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0" u="none" strike="noStrike" dirty="0" err="1">
                <a:solidFill>
                  <a:schemeClr val="bg1"/>
                </a:solidFill>
                <a:effectLst/>
              </a:rPr>
              <a:t>dengan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catur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jatidiri</a:t>
            </a:r>
            <a:r>
              <a:rPr lang="en-US" sz="19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9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19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1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5109" y="105338"/>
            <a:ext cx="3325316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Kajian Pustaka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4692" y="678426"/>
            <a:ext cx="11901054" cy="57085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</a:rPr>
              <a:t>				</a:t>
            </a:r>
            <a:r>
              <a:rPr lang="en-US" sz="2500" b="1" dirty="0" err="1">
                <a:solidFill>
                  <a:schemeClr val="bg1"/>
                </a:solidFill>
              </a:rPr>
              <a:t>U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pacara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adalah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upacara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adat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dilaksanakan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memberikan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amanat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kawinan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dilaksanakan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bawah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panyaweran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(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tempat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turunnya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air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hujan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), di zaman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dahulu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akad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nikah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biasanya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dilaksanakan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mesjid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setelah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akad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pengantin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pulang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rumah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pengantin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wanita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serta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pengantin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disawer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bawah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panyaweran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. </a:t>
            </a:r>
          </a:p>
          <a:p>
            <a:pPr marL="0" indent="0" algn="just">
              <a:buNone/>
            </a:pPr>
            <a:endParaRPr lang="en-US" sz="2500" b="1" i="0" u="none" strike="noStrike" dirty="0">
              <a:solidFill>
                <a:schemeClr val="bg1"/>
              </a:solidFill>
              <a:effectLst/>
            </a:endParaRPr>
          </a:p>
          <a:p>
            <a:pPr marL="0" indent="0" algn="just">
              <a:buNone/>
            </a:pP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merupakan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suatu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istilah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berisi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tentang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berbagai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macam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sikap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dan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perilaku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dipegang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teguh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oleh orang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.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500" b="1" dirty="0" err="1">
                <a:solidFill>
                  <a:schemeClr val="bg1"/>
                </a:solidFill>
              </a:rPr>
              <a:t>-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inilah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perlu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dimiliki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bisa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disebut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sebagai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orang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 algn="just">
              <a:buNone/>
            </a:pPr>
            <a:endParaRPr lang="en-US" sz="2500" b="1" i="0" u="none" strike="noStrike" dirty="0">
              <a:solidFill>
                <a:schemeClr val="bg1"/>
              </a:solidFill>
              <a:effectLst/>
            </a:endParaRPr>
          </a:p>
          <a:p>
            <a:pPr marL="0" indent="0" algn="just">
              <a:buNone/>
            </a:pPr>
            <a:r>
              <a:rPr lang="en-US" sz="2500" b="1" dirty="0">
                <a:solidFill>
                  <a:schemeClr val="bg1"/>
                </a:solidFill>
              </a:rPr>
              <a:t>				</a:t>
            </a:r>
            <a:r>
              <a:rPr lang="en-US" sz="2500" b="1" i="1" dirty="0" err="1">
                <a:solidFill>
                  <a:schemeClr val="bg1"/>
                </a:solidFill>
              </a:rPr>
              <a:t>C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atur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merupakan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terdiri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dari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pengkuh</a:t>
            </a:r>
            <a:r>
              <a:rPr lang="en-US" sz="2500" b="1" i="1" dirty="0">
                <a:solidFill>
                  <a:schemeClr val="bg1"/>
                </a:solidFill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agamana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(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Spiritul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quotient),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luhung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élmmuna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Intelektual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quotient),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jembar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budayana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(emotional quotient), dan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rancagé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gawéna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(actional 						quotient). </a:t>
            </a:r>
          </a:p>
          <a:p>
            <a:pPr marL="0" indent="0" algn="just">
              <a:buNone/>
            </a:pPr>
            <a:endParaRPr lang="en-US" sz="2500" b="1" i="0" u="none" strike="noStrike" dirty="0">
              <a:solidFill>
                <a:schemeClr val="bg1"/>
              </a:solidFill>
              <a:effectLst/>
            </a:endParaRPr>
          </a:p>
          <a:p>
            <a:pPr marL="0" indent="0" algn="just">
              <a:buNone/>
            </a:pP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				</a:t>
            </a:r>
            <a:r>
              <a:rPr lang="en-US" sz="2500" b="1" i="1" dirty="0" err="1">
                <a:solidFill>
                  <a:schemeClr val="bg1"/>
                </a:solidFill>
              </a:rPr>
              <a:t>C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atur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25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terdiri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dari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enam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nilai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menjadi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pedoman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menjalankan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kehidupan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orang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Sunda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anataranya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: 				</a:t>
            </a:r>
            <a:r>
              <a:rPr lang="en-US" sz="2500" b="1" dirty="0">
                <a:solidFill>
                  <a:schemeClr val="bg1"/>
                </a:solidFill>
              </a:rPr>
              <a:t>	(1) </a:t>
            </a:r>
            <a:r>
              <a:rPr lang="en-US" sz="2500" b="1" dirty="0" err="1">
                <a:solidFill>
                  <a:schemeClr val="bg1"/>
                </a:solidFill>
              </a:rPr>
              <a:t>moralmanusia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kepada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Tuhan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(MMT), (2) 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kepada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pribadi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(MMP), (3)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kepada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lainnya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(MML), 				</a:t>
            </a:r>
            <a:r>
              <a:rPr lang="en-US" sz="2500" b="1" dirty="0">
                <a:solidFill>
                  <a:schemeClr val="bg1"/>
                </a:solidFill>
              </a:rPr>
              <a:t>	(4) 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terhadap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alam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(MMA), (5) 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terhadap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waktu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(MMW), dan (6) moral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kepuasan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lahiriah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dan 					</a:t>
            </a:r>
            <a:r>
              <a:rPr lang="en-US" sz="2500" b="1" i="0" u="none" strike="noStrike" dirty="0" err="1">
                <a:solidFill>
                  <a:schemeClr val="bg1"/>
                </a:solidFill>
                <a:effectLst/>
              </a:rPr>
              <a:t>batiniah</a:t>
            </a:r>
            <a:r>
              <a:rPr lang="en-US" sz="2500" b="1" i="0" u="none" strike="noStrike" dirty="0">
                <a:solidFill>
                  <a:schemeClr val="bg1"/>
                </a:solidFill>
                <a:effectLst/>
              </a:rPr>
              <a:t> (MMBL).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8FF881-45EE-A260-4FAC-2155F07D87F5}"/>
              </a:ext>
            </a:extLst>
          </p:cNvPr>
          <p:cNvSpPr/>
          <p:nvPr/>
        </p:nvSpPr>
        <p:spPr>
          <a:xfrm>
            <a:off x="441031" y="2200919"/>
            <a:ext cx="2911762" cy="6861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u="none" strike="noStrike" dirty="0" err="1">
                <a:solidFill>
                  <a:schemeClr val="tx1"/>
                </a:solidFill>
                <a:effectLst/>
              </a:rPr>
              <a:t>Catur</a:t>
            </a:r>
            <a:r>
              <a:rPr lang="en-US" sz="2000" b="1" i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tx1"/>
                </a:solidFill>
                <a:effectLst/>
              </a:rPr>
              <a:t>diri</a:t>
            </a:r>
            <a:r>
              <a:rPr lang="en-US" sz="2000" b="1" i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tx1"/>
                </a:solidFill>
                <a:effectLst/>
              </a:rPr>
              <a:t>insan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45E2BC-FCD2-699E-9262-1F200635D616}"/>
              </a:ext>
            </a:extLst>
          </p:cNvPr>
          <p:cNvSpPr/>
          <p:nvPr/>
        </p:nvSpPr>
        <p:spPr>
          <a:xfrm>
            <a:off x="441032" y="3435777"/>
            <a:ext cx="2911761" cy="8989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Suryalaga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Sudaryat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(2015: 124)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420D5ED-C60E-8C81-3ECB-CDBE9B51DF4A}"/>
              </a:ext>
            </a:extLst>
          </p:cNvPr>
          <p:cNvSpPr/>
          <p:nvPr/>
        </p:nvSpPr>
        <p:spPr>
          <a:xfrm>
            <a:off x="3478124" y="2337806"/>
            <a:ext cx="288116" cy="39410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9F408D0-FEB1-C27B-183D-978BEB70CEF6}"/>
              </a:ext>
            </a:extLst>
          </p:cNvPr>
          <p:cNvSpPr/>
          <p:nvPr/>
        </p:nvSpPr>
        <p:spPr>
          <a:xfrm>
            <a:off x="3478124" y="3539910"/>
            <a:ext cx="288116" cy="39410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4A233-F338-C47E-A59A-115EF7FC0758}"/>
              </a:ext>
            </a:extLst>
          </p:cNvPr>
          <p:cNvSpPr/>
          <p:nvPr/>
        </p:nvSpPr>
        <p:spPr>
          <a:xfrm>
            <a:off x="427178" y="5020720"/>
            <a:ext cx="2911761" cy="8989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Warnaen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Sudaryat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(2022: 108)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4EFD0B9-EEA6-BD35-4193-5DC08E377B84}"/>
              </a:ext>
            </a:extLst>
          </p:cNvPr>
          <p:cNvSpPr/>
          <p:nvPr/>
        </p:nvSpPr>
        <p:spPr>
          <a:xfrm>
            <a:off x="3478124" y="5273128"/>
            <a:ext cx="288116" cy="39410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7EEDE3-A951-67AB-E5A8-B21BAA4385BA}"/>
              </a:ext>
            </a:extLst>
          </p:cNvPr>
          <p:cNvSpPr/>
          <p:nvPr/>
        </p:nvSpPr>
        <p:spPr>
          <a:xfrm>
            <a:off x="427176" y="892309"/>
            <a:ext cx="2911763" cy="6861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u="none" strike="noStrike" dirty="0" err="1">
                <a:solidFill>
                  <a:schemeClr val="tx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tx1"/>
                </a:solidFill>
                <a:effectLst/>
              </a:rPr>
              <a:t>menurut</a:t>
            </a:r>
            <a:r>
              <a:rPr lang="en-US" sz="2000" b="1" i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</a:rPr>
              <a:t>Kusmayadi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</a:rPr>
              <a:t> (2018: 139)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2F717DA-E2BD-6AE4-901F-2BDC7E4D340B}"/>
              </a:ext>
            </a:extLst>
          </p:cNvPr>
          <p:cNvSpPr/>
          <p:nvPr/>
        </p:nvSpPr>
        <p:spPr>
          <a:xfrm>
            <a:off x="3464377" y="950600"/>
            <a:ext cx="288116" cy="39410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Penelitian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menggunakan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metode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kualitatif-deskriptif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teknik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kajian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pustaka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Metode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dilakukan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cara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menganalisis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secara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ilmiah</a:t>
            </a:r>
            <a:r>
              <a:rPr lang="en-US" sz="2000" b="1" dirty="0">
                <a:solidFill>
                  <a:schemeClr val="bg1"/>
                </a:solidFill>
              </a:rPr>
              <a:t> data yang </a:t>
            </a:r>
            <a:r>
              <a:rPr lang="en-US" sz="2000" b="1" dirty="0" err="1">
                <a:solidFill>
                  <a:schemeClr val="bg1"/>
                </a:solidFill>
              </a:rPr>
              <a:t>telah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ditemukan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Kemudian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setelah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dilakukan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analisis</a:t>
            </a:r>
            <a:r>
              <a:rPr lang="en-US" sz="2000" b="1" dirty="0">
                <a:solidFill>
                  <a:schemeClr val="bg1"/>
                </a:solidFill>
              </a:rPr>
              <a:t>, data </a:t>
            </a:r>
            <a:r>
              <a:rPr lang="en-US" sz="2000" b="1" dirty="0" err="1">
                <a:solidFill>
                  <a:schemeClr val="bg1"/>
                </a:solidFill>
              </a:rPr>
              <a:t>berupa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seluruh</a:t>
            </a:r>
            <a:r>
              <a:rPr lang="en-US" sz="2000" b="1" dirty="0">
                <a:solidFill>
                  <a:schemeClr val="bg1"/>
                </a:solidFill>
              </a:rPr>
              <a:t> kata-kata </a:t>
            </a:r>
            <a:r>
              <a:rPr lang="en-US" sz="2000" b="1" dirty="0" err="1">
                <a:solidFill>
                  <a:schemeClr val="bg1"/>
                </a:solidFill>
              </a:rPr>
              <a:t>atau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kalimat-kalimat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mengandung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nilai-nilai</a:t>
            </a:r>
            <a:r>
              <a:rPr lang="en-US" sz="2000" b="1" dirty="0">
                <a:solidFill>
                  <a:schemeClr val="bg1"/>
                </a:solidFill>
              </a:rPr>
              <a:t> moral </a:t>
            </a:r>
            <a:r>
              <a:rPr lang="en-US" sz="2000" b="1" dirty="0" err="1">
                <a:solidFill>
                  <a:schemeClr val="bg1"/>
                </a:solidFill>
              </a:rPr>
              <a:t>sebagai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pendidikan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karakter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</a:rPr>
              <a:t>kasundaan</a:t>
            </a:r>
            <a:r>
              <a:rPr lang="en-US" sz="2000" b="1" i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di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</a:rPr>
              <a:t>sawér</a:t>
            </a:r>
            <a:r>
              <a:rPr lang="en-US" sz="2000" b="1" i="1" dirty="0">
                <a:solidFill>
                  <a:schemeClr val="bg1"/>
                </a:solidFill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</a:rPr>
              <a:t>ini</a:t>
            </a:r>
            <a:r>
              <a:rPr lang="en-US" sz="2000" b="1" i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dideskripsikan</a:t>
            </a:r>
            <a:r>
              <a:rPr lang="en-US" sz="2000" b="1" dirty="0">
                <a:solidFill>
                  <a:schemeClr val="bg1"/>
                </a:solidFill>
              </a:rPr>
              <a:t>. Adapun </a:t>
            </a:r>
            <a:r>
              <a:rPr lang="en-US" sz="2000" b="1" dirty="0" err="1">
                <a:solidFill>
                  <a:schemeClr val="bg1"/>
                </a:solidFill>
              </a:rPr>
              <a:t>hasil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deskripsi</a:t>
            </a:r>
            <a:r>
              <a:rPr lang="en-US" sz="2000" b="1" dirty="0">
                <a:solidFill>
                  <a:schemeClr val="bg1"/>
                </a:solidFill>
              </a:rPr>
              <a:t> data </a:t>
            </a:r>
            <a:r>
              <a:rPr lang="en-US" sz="2000" b="1" dirty="0" err="1">
                <a:solidFill>
                  <a:schemeClr val="bg1"/>
                </a:solidFill>
              </a:rPr>
              <a:t>tersebut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dilengkapi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teori-teori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mendukung</a:t>
            </a:r>
            <a:r>
              <a:rPr lang="en-US" sz="2000" b="1" dirty="0">
                <a:solidFill>
                  <a:schemeClr val="bg1"/>
                </a:solidFill>
              </a:rPr>
              <a:t> data yang </a:t>
            </a:r>
            <a:r>
              <a:rPr lang="en-US" sz="2000" b="1" dirty="0" err="1">
                <a:solidFill>
                  <a:schemeClr val="bg1"/>
                </a:solidFill>
              </a:rPr>
              <a:t>telah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ditemukan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Teori-teori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tersebut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dikumpulkan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eknik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kajian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Pustaka.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Selain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itu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umber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data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penelitian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yaitu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seluruh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</a:rPr>
              <a:t>saw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ér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“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jeung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”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karya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Ajip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Rosidi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 Serta data-data 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dikumpulkan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menelitian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seluruh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nilai-nilai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moral dan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pendidikan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  pada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teks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“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jeung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”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karya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Ajip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Rosidi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Sehingga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langkah-langkah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dilakukan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penelitian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ini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yaitu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sebagai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berikut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:</a:t>
            </a:r>
            <a:endParaRPr lang="en-US" sz="2000" b="1" dirty="0">
              <a:solidFill>
                <a:schemeClr val="bg1"/>
              </a:solidFill>
              <a:effectLst/>
            </a:endParaRPr>
          </a:p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Membaca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secara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cermat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teks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“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jeung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”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karya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Ajip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Rosidi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memahami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seluruh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isi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terkandung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tersebut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Melakukan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identifikasi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sesuai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rumusan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masalah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penelitian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Mengelompokan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data-data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berdasarkan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nilai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moral dan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bentu</a:t>
            </a:r>
            <a:r>
              <a:rPr lang="en-US" sz="2000" b="1" dirty="0" err="1">
                <a:solidFill>
                  <a:schemeClr val="bg1"/>
                </a:solidFill>
              </a:rPr>
              <a:t>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pendidikan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1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yang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telah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ditemukan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.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PEMBAHASAN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673" y="1376652"/>
            <a:ext cx="11260654" cy="467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1) </a:t>
            </a:r>
            <a:r>
              <a:rPr lang="nn-NO" b="1" i="0" u="none" strike="noStrike" dirty="0">
                <a:solidFill>
                  <a:schemeClr val="bg1"/>
                </a:solidFill>
                <a:effectLst/>
              </a:rPr>
              <a:t>Perkembangan </a:t>
            </a:r>
            <a:r>
              <a:rPr lang="nn-NO" b="1" i="1" u="none" strike="noStrike" dirty="0">
                <a:solidFill>
                  <a:schemeClr val="bg1"/>
                </a:solidFill>
                <a:effectLst/>
              </a:rPr>
              <a:t>Sawér</a:t>
            </a:r>
            <a:r>
              <a:rPr lang="nn-NO" b="1" i="0" u="none" strike="noStrike" dirty="0">
                <a:solidFill>
                  <a:schemeClr val="bg1"/>
                </a:solidFill>
                <a:effectLst/>
              </a:rPr>
              <a:t> di Tatar Sunda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b="1" i="1" u="none" strike="noStrike" dirty="0">
                <a:solidFill>
                  <a:schemeClr val="bg1"/>
                </a:solidFill>
                <a:effectLst/>
              </a:rPr>
              <a:t>	</a:t>
            </a:r>
          </a:p>
          <a:p>
            <a:pPr marL="0" indent="0" algn="just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	</a:t>
            </a:r>
          </a:p>
          <a:p>
            <a:pPr marL="0" indent="0" algn="just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	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484F3-453D-C135-8056-88177840CBC1}"/>
              </a:ext>
            </a:extLst>
          </p:cNvPr>
          <p:cNvSpPr/>
          <p:nvPr/>
        </p:nvSpPr>
        <p:spPr>
          <a:xfrm>
            <a:off x="4510548" y="1924142"/>
            <a:ext cx="3170903" cy="6861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Perkembangan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u="none" strike="noStrike" dirty="0" err="1">
                <a:solidFill>
                  <a:schemeClr val="tx1"/>
                </a:solidFill>
                <a:effectLst/>
              </a:rPr>
              <a:t>sawér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2888DA-8046-1AAA-84EC-2986D51E195D}"/>
              </a:ext>
            </a:extLst>
          </p:cNvPr>
          <p:cNvSpPr/>
          <p:nvPr/>
        </p:nvSpPr>
        <p:spPr>
          <a:xfrm>
            <a:off x="2290916" y="2927384"/>
            <a:ext cx="3170903" cy="1220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Pergeseran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tempat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u="none" strike="noStrike" dirty="0" err="1">
                <a:solidFill>
                  <a:schemeClr val="tx1"/>
                </a:solidFill>
                <a:effectLst/>
              </a:rPr>
              <a:t>sawér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76B79A-A1C7-24A9-31CC-0ACEE0301BE8}"/>
              </a:ext>
            </a:extLst>
          </p:cNvPr>
          <p:cNvSpPr/>
          <p:nvPr/>
        </p:nvSpPr>
        <p:spPr>
          <a:xfrm>
            <a:off x="6730183" y="2927384"/>
            <a:ext cx="3726426" cy="1220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Penyesuaian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makna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u="none" strike="noStrike" dirty="0" err="1">
                <a:solidFill>
                  <a:schemeClr val="tx1"/>
                </a:solidFill>
                <a:effectLst/>
              </a:rPr>
              <a:t>sawér</a:t>
            </a:r>
            <a:r>
              <a:rPr lang="en-US" sz="2400" b="1" i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u="none" strike="noStrike" dirty="0" err="1">
                <a:solidFill>
                  <a:schemeClr val="tx1"/>
                </a:solidFill>
                <a:effectLst/>
              </a:rPr>
              <a:t>berdasarkan</a:t>
            </a:r>
            <a:r>
              <a:rPr lang="en-US" sz="2400" b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u="none" strike="noStrike" dirty="0" err="1">
                <a:solidFill>
                  <a:schemeClr val="tx1"/>
                </a:solidFill>
                <a:effectLst/>
              </a:rPr>
              <a:t>keadaan</a:t>
            </a:r>
            <a:r>
              <a:rPr lang="en-US" sz="2400" b="1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u="none" strike="noStrike" dirty="0" err="1">
                <a:solidFill>
                  <a:schemeClr val="tx1"/>
                </a:solidFill>
                <a:effectLst/>
              </a:rPr>
              <a:t>sekarang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3DF78-F17F-30F0-63A3-30953E7A4A8B}"/>
              </a:ext>
            </a:extLst>
          </p:cNvPr>
          <p:cNvSpPr/>
          <p:nvPr/>
        </p:nvSpPr>
        <p:spPr>
          <a:xfrm>
            <a:off x="4269918" y="4544119"/>
            <a:ext cx="3652162" cy="1220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Generasi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muda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kurang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paham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terhadap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teks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i="1" u="none" strike="noStrike" dirty="0" err="1">
                <a:solidFill>
                  <a:schemeClr val="tx1"/>
                </a:solidFill>
                <a:effectLst/>
              </a:rPr>
              <a:t>sawér</a:t>
            </a:r>
            <a:r>
              <a:rPr lang="en-US" sz="2400" b="1" i="1" u="none" strike="noStrike" dirty="0">
                <a:solidFill>
                  <a:schemeClr val="tx1"/>
                </a:solidFill>
                <a:effectLst/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PEMBAHASAN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704" y="1376652"/>
            <a:ext cx="11184714" cy="4802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</a:rPr>
              <a:t>2) Nilai Moral dan Pendidikan 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400" b="1" i="1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24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</a:rPr>
              <a:t>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</a:rPr>
              <a:t>Etnopedagogi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arenBoth"/>
            </a:pPr>
            <a:r>
              <a:rPr lang="en-US" sz="2400" b="1" dirty="0">
                <a:solidFill>
                  <a:schemeClr val="bg1"/>
                </a:solidFill>
              </a:rPr>
              <a:t>Moral </a:t>
            </a:r>
            <a:r>
              <a:rPr lang="en-US" sz="2400" b="1" dirty="0" err="1">
                <a:solidFill>
                  <a:schemeClr val="bg1"/>
                </a:solidFill>
              </a:rPr>
              <a:t>manusia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kepada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Tuhan</a:t>
            </a:r>
            <a:r>
              <a:rPr lang="en-US" sz="2400" b="1" dirty="0">
                <a:solidFill>
                  <a:schemeClr val="bg1"/>
                </a:solidFill>
              </a:rPr>
              <a:t> (MMT),</a:t>
            </a:r>
          </a:p>
          <a:p>
            <a:pPr marL="457200" indent="-457200">
              <a:buFont typeface="Arial" panose="020B0604020202020204" pitchFamily="34" charset="0"/>
              <a:buAutoNum type="arabicParenBoth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Both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Both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Both"/>
            </a:pPr>
            <a:r>
              <a:rPr lang="en-US" sz="2400" b="1" dirty="0">
                <a:solidFill>
                  <a:schemeClr val="bg1"/>
                </a:solidFill>
              </a:rPr>
              <a:t>Moral </a:t>
            </a:r>
            <a:r>
              <a:rPr lang="en-US" sz="2400" b="1" dirty="0" err="1">
                <a:solidFill>
                  <a:schemeClr val="bg1"/>
                </a:solidFill>
              </a:rPr>
              <a:t>manusia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kepada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pribadi</a:t>
            </a:r>
            <a:r>
              <a:rPr lang="en-US" sz="2400" b="1" dirty="0">
                <a:solidFill>
                  <a:schemeClr val="bg1"/>
                </a:solidFill>
              </a:rPr>
              <a:t> (MMP), </a:t>
            </a:r>
          </a:p>
          <a:p>
            <a:pPr marL="0" indent="0">
              <a:buNone/>
            </a:pPr>
            <a:endParaRPr lang="en-US" sz="2400" b="1" i="0" u="none" strike="noStrike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BE7C8-47F1-D664-9AF3-7116913A0359}"/>
              </a:ext>
            </a:extLst>
          </p:cNvPr>
          <p:cNvSpPr/>
          <p:nvPr/>
        </p:nvSpPr>
        <p:spPr>
          <a:xfrm>
            <a:off x="957154" y="2255320"/>
            <a:ext cx="2610464" cy="13937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Dina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manah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ulah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salah </a:t>
            </a: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Sing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éling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ka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Gusti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Allah</a:t>
            </a:r>
            <a:endParaRPr lang="en-US" b="1" dirty="0"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Raga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urang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tanpa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polah</a:t>
            </a:r>
            <a:endParaRPr lang="en-US" b="1" dirty="0"/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Usik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obah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</a:rPr>
              <a:t>kersa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 Allah</a:t>
            </a:r>
            <a:endParaRPr lang="en-US" b="1" i="1" u="none" strike="noStrike" dirty="0"/>
          </a:p>
          <a:p>
            <a:pPr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</a:rPr>
              <a:t>(SP1\04)  </a:t>
            </a: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7152C-1A08-CA07-E891-9270D1FB9494}"/>
              </a:ext>
            </a:extLst>
          </p:cNvPr>
          <p:cNvSpPr/>
          <p:nvPr/>
        </p:nvSpPr>
        <p:spPr>
          <a:xfrm>
            <a:off x="3705345" y="2255320"/>
            <a:ext cx="2777092" cy="114518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b="1" i="0" u="none" strike="noStrike" dirty="0">
              <a:solidFill>
                <a:srgbClr val="000000"/>
              </a:solidFill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dalam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hati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jangan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salah</a:t>
            </a:r>
            <a:endParaRPr lang="en-US" b="1" dirty="0"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Harus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ingat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kepada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Tuhan</a:t>
            </a: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Raga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kita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tanpa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perbuatan</a:t>
            </a:r>
            <a:endParaRPr lang="en-US" b="1" dirty="0"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Bergerak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karena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Allah</a:t>
            </a:r>
            <a:endParaRPr lang="en-US" b="1" dirty="0">
              <a:effectLst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83B943-2C1A-9AC9-6AB2-19C2027E898A}"/>
              </a:ext>
            </a:extLst>
          </p:cNvPr>
          <p:cNvSpPr/>
          <p:nvPr/>
        </p:nvSpPr>
        <p:spPr>
          <a:xfrm>
            <a:off x="957154" y="4087625"/>
            <a:ext cx="2414341" cy="13937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Éling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ka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diri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pribadi</a:t>
            </a:r>
            <a:endParaRPr lang="en-US" b="1" dirty="0">
              <a:effectLst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Carita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luyu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jeung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ati</a:t>
            </a:r>
            <a:endParaRPr lang="en-US" b="1" dirty="0"/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Henteu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tebih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kana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diri</a:t>
            </a:r>
            <a:endParaRPr lang="en-US" b="1" dirty="0">
              <a:effectLst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Mariksa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diri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pribadi</a:t>
            </a:r>
            <a:endParaRPr lang="en-US" b="1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(ST\05)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BF4646-FD88-E448-DB45-D0C46D9AA9CB}"/>
              </a:ext>
            </a:extLst>
          </p:cNvPr>
          <p:cNvSpPr/>
          <p:nvPr/>
        </p:nvSpPr>
        <p:spPr>
          <a:xfrm>
            <a:off x="3476818" y="4112691"/>
            <a:ext cx="2777092" cy="11451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Ingat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terhadap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diri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pribadi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</a:rPr>
              <a:t>Cerita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berdasarkan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hati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</a:rPr>
              <a:t>Tidak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jauh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dari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diri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Memeriksa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diri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pribadi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8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PEMBAHASAN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75A35CF-022D-815B-C1C1-D6AB6A3C97CE}"/>
              </a:ext>
            </a:extLst>
          </p:cNvPr>
          <p:cNvSpPr txBox="1">
            <a:spLocks/>
          </p:cNvSpPr>
          <p:nvPr/>
        </p:nvSpPr>
        <p:spPr>
          <a:xfrm>
            <a:off x="579582" y="1376651"/>
            <a:ext cx="11327806" cy="4228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(3) Moral </a:t>
            </a:r>
            <a:r>
              <a:rPr lang="en-US" sz="2000" b="1" dirty="0" err="1">
                <a:solidFill>
                  <a:schemeClr val="bg1"/>
                </a:solidFill>
              </a:rPr>
              <a:t>manusia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kepada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manusa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lainnya</a:t>
            </a:r>
            <a:r>
              <a:rPr lang="en-US" sz="2000" b="1" dirty="0">
                <a:solidFill>
                  <a:schemeClr val="bg1"/>
                </a:solidFill>
              </a:rPr>
              <a:t> (MML),</a:t>
            </a: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(6) Moral </a:t>
            </a:r>
            <a:r>
              <a:rPr lang="en-US" sz="2000" b="1" dirty="0" err="1">
                <a:solidFill>
                  <a:schemeClr val="bg1"/>
                </a:solidFill>
              </a:rPr>
              <a:t>manusia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kepuasan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lahiriah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batiniah</a:t>
            </a:r>
            <a:r>
              <a:rPr lang="en-US" sz="2000" b="1" dirty="0">
                <a:solidFill>
                  <a:schemeClr val="bg1"/>
                </a:solidFill>
              </a:rPr>
              <a:t> (MMBL).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31FB3D-151F-A21A-637C-75254AE2FECB}"/>
              </a:ext>
            </a:extLst>
          </p:cNvPr>
          <p:cNvSpPr/>
          <p:nvPr/>
        </p:nvSpPr>
        <p:spPr>
          <a:xfrm>
            <a:off x="476750" y="1817239"/>
            <a:ext cx="2796231" cy="201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Silih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hormat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silih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jungjung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Silih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titipkan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diri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Silih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kaulakeun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inya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Welas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asih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ka nu miskin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Wiwaha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beda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hampura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Ngadukeun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parapih-rapih</a:t>
            </a:r>
            <a:endParaRPr lang="en-US" b="1" dirty="0">
              <a:effectLst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(SBS/01)</a:t>
            </a:r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0D4EF4-5B5D-7EAA-771F-A5434E96854B}"/>
              </a:ext>
            </a:extLst>
          </p:cNvPr>
          <p:cNvSpPr/>
          <p:nvPr/>
        </p:nvSpPr>
        <p:spPr>
          <a:xfrm>
            <a:off x="3510896" y="1817239"/>
            <a:ext cx="3977670" cy="17716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Saling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menghormati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saling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menjunjung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Saling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menitipkan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dirinya</a:t>
            </a:r>
            <a:endParaRPr lang="en-US" sz="1800" b="1" i="0" u="none" strike="noStrike" dirty="0">
              <a:solidFill>
                <a:srgbClr val="000000"/>
              </a:solidFill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Silih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kaulakeun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inya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Welas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asih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ka nu miskin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Wiwaha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beda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hampura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Ngadukeun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parapih-rapih</a:t>
            </a:r>
            <a:endParaRPr lang="en-US" b="1" dirty="0"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1BE3B4-E7B8-EE62-7064-54F9DBE6F97C}"/>
              </a:ext>
            </a:extLst>
          </p:cNvPr>
          <p:cNvSpPr/>
          <p:nvPr/>
        </p:nvSpPr>
        <p:spPr>
          <a:xfrm>
            <a:off x="476750" y="4627628"/>
            <a:ext cx="9706341" cy="1323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Hubungan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ini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ditandai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dengan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kesadaran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terhadap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lingkungannya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dengan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cara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tidak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merusak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alamnya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menjaga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alamnya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, dan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menerapkan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segala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perbuatan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yang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bisa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mengupayakan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dan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memperbaiki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kerusakan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alamnya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. Jika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ditinjau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terhadap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karakter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kasundaan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catur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diri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insan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nilai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moral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manusia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terhadap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alamnya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termasuk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ke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dalam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karakter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nilai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moral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manusia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luhung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</a:rPr>
              <a:t>élmuna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en-US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852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3845" y="629826"/>
            <a:ext cx="3667953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PEMBAHASAN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202914"/>
            <a:ext cx="11252199" cy="4908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(5) M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oral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manusia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terhadap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1" i="0" u="none" strike="noStrike" dirty="0" err="1">
                <a:solidFill>
                  <a:schemeClr val="bg1"/>
                </a:solidFill>
                <a:effectLst/>
              </a:rPr>
              <a:t>waktu</a:t>
            </a:r>
            <a:r>
              <a:rPr lang="en-US" sz="2000" b="1" i="0" u="none" strike="noStrike" dirty="0">
                <a:solidFill>
                  <a:schemeClr val="bg1"/>
                </a:solidFill>
                <a:effectLst/>
              </a:rPr>
              <a:t> (MMW), dan</a:t>
            </a:r>
          </a:p>
          <a:p>
            <a:pPr marL="0" indent="0">
              <a:buNone/>
            </a:pPr>
            <a:br>
              <a:rPr lang="en-US" sz="1400" dirty="0"/>
            </a:b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(6) Moral </a:t>
            </a:r>
            <a:r>
              <a:rPr lang="en-US" sz="2000" b="1" dirty="0" err="1">
                <a:solidFill>
                  <a:schemeClr val="bg1"/>
                </a:solidFill>
              </a:rPr>
              <a:t>manusia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kepuasan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lahiriah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batiniah</a:t>
            </a:r>
            <a:r>
              <a:rPr lang="en-US" sz="2000" b="1" dirty="0">
                <a:solidFill>
                  <a:schemeClr val="bg1"/>
                </a:solidFill>
              </a:rPr>
              <a:t> (MMBL).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986F24-2E1B-9247-F26F-3F2C7674F103}"/>
              </a:ext>
            </a:extLst>
          </p:cNvPr>
          <p:cNvSpPr/>
          <p:nvPr/>
        </p:nvSpPr>
        <p:spPr>
          <a:xfrm>
            <a:off x="838199" y="3391196"/>
            <a:ext cx="3299244" cy="2859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chemeClr val="tx1"/>
                </a:solidFill>
              </a:rPr>
              <a:t>Keur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hirup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kahirupan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Sugih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mukti</a:t>
            </a:r>
            <a:r>
              <a:rPr lang="en-US" b="1" dirty="0">
                <a:solidFill>
                  <a:schemeClr val="tx1"/>
                </a:solidFill>
              </a:rPr>
              <a:t> nu </a:t>
            </a:r>
            <a:r>
              <a:rPr lang="en-US" b="1" dirty="0" err="1">
                <a:solidFill>
                  <a:schemeClr val="tx1"/>
                </a:solidFill>
              </a:rPr>
              <a:t>dipambrih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Nu </a:t>
            </a:r>
            <a:r>
              <a:rPr lang="en-US" b="1" dirty="0" err="1">
                <a:solidFill>
                  <a:schemeClr val="tx1"/>
                </a:solidFill>
              </a:rPr>
              <a:t>disiar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kesenangan</a:t>
            </a:r>
            <a:r>
              <a:rPr lang="en-US" b="1" dirty="0">
                <a:solidFill>
                  <a:schemeClr val="tx1"/>
                </a:solidFill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Waras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panyakit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ati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Lain </a:t>
            </a:r>
            <a:r>
              <a:rPr lang="en-US" b="1" dirty="0" err="1">
                <a:solidFill>
                  <a:schemeClr val="tx1"/>
                </a:solidFill>
              </a:rPr>
              <a:t>sugih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bukti</a:t>
            </a:r>
            <a:r>
              <a:rPr lang="en-US" b="1" dirty="0">
                <a:solidFill>
                  <a:schemeClr val="tx1"/>
                </a:solidFill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Sugih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mulus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rahayu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Waluya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papatungan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Ujang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ngahiji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Lara-</a:t>
            </a:r>
            <a:r>
              <a:rPr lang="en-US" b="1" dirty="0" err="1">
                <a:solidFill>
                  <a:schemeClr val="tx1"/>
                </a:solidFill>
              </a:rPr>
              <a:t>bagja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pusaka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(BKS/06)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29064E-B76F-E821-8AD7-BA3AC6B16E91}"/>
              </a:ext>
            </a:extLst>
          </p:cNvPr>
          <p:cNvSpPr/>
          <p:nvPr/>
        </p:nvSpPr>
        <p:spPr>
          <a:xfrm>
            <a:off x="4321798" y="3391196"/>
            <a:ext cx="3866238" cy="24746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hidup</a:t>
            </a:r>
            <a:r>
              <a:rPr lang="en-US" b="1" dirty="0">
                <a:solidFill>
                  <a:schemeClr val="tx1"/>
                </a:solidFill>
              </a:rPr>
              <a:t> dan </a:t>
            </a:r>
            <a:r>
              <a:rPr lang="en-US" b="1" dirty="0" err="1">
                <a:solidFill>
                  <a:schemeClr val="tx1"/>
                </a:solidFill>
              </a:rPr>
              <a:t>kehidupan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Sejahtera yang </a:t>
            </a:r>
            <a:r>
              <a:rPr lang="en-US" b="1" dirty="0" err="1">
                <a:solidFill>
                  <a:schemeClr val="tx1"/>
                </a:solidFill>
              </a:rPr>
              <a:t>dipamrih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dicari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kesenangan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chemeClr val="tx1"/>
                </a:solidFill>
              </a:rPr>
              <a:t>Sembuh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penyakit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hati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bukan</a:t>
            </a:r>
            <a:r>
              <a:rPr lang="en-US" b="1" dirty="0">
                <a:solidFill>
                  <a:schemeClr val="tx1"/>
                </a:solidFill>
              </a:rPr>
              <a:t> kaya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bukti</a:t>
            </a:r>
            <a:r>
              <a:rPr lang="en-US" b="1" dirty="0">
                <a:solidFill>
                  <a:schemeClr val="tx1"/>
                </a:solidFill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kaya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selamat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Sehat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patungan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tx1"/>
                </a:solidFill>
              </a:rPr>
              <a:t>Ujang</a:t>
            </a:r>
            <a:r>
              <a:rPr lang="en-US" b="1" dirty="0">
                <a:solidFill>
                  <a:schemeClr val="tx1"/>
                </a:solidFill>
              </a:rPr>
              <a:t> dan </a:t>
            </a:r>
            <a:r>
              <a:rPr lang="en-US" b="1" dirty="0" err="1">
                <a:solidFill>
                  <a:schemeClr val="tx1"/>
                </a:solidFill>
              </a:rPr>
              <a:t>Nyai</a:t>
            </a:r>
            <a:r>
              <a:rPr lang="en-US" b="1" dirty="0">
                <a:solidFill>
                  <a:schemeClr val="tx1"/>
                </a:solidFill>
              </a:rPr>
              <a:t> Bersatu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Susah </a:t>
            </a:r>
            <a:r>
              <a:rPr lang="en-US" b="1" dirty="0" err="1">
                <a:solidFill>
                  <a:schemeClr val="tx1"/>
                </a:solidFill>
              </a:rPr>
              <a:t>senang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pusaka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berduaan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E0757A-3176-FB27-E0E8-6534D870C442}"/>
              </a:ext>
            </a:extLst>
          </p:cNvPr>
          <p:cNvSpPr/>
          <p:nvPr/>
        </p:nvSpPr>
        <p:spPr>
          <a:xfrm>
            <a:off x="3822701" y="1590471"/>
            <a:ext cx="3299244" cy="11345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Hidup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di dunia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tidak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akan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lama 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</a:rPr>
              <a:t>Di dunia </a:t>
            </a:r>
            <a:r>
              <a:rPr lang="en-US" b="1" dirty="0" err="1">
                <a:solidFill>
                  <a:srgbClr val="000000"/>
                </a:solidFill>
              </a:rPr>
              <a:t>banyak</a:t>
            </a:r>
            <a:r>
              <a:rPr lang="en-US" b="1" dirty="0">
                <a:solidFill>
                  <a:srgbClr val="000000"/>
                </a:solidFill>
              </a:rPr>
              <a:t> mara-</a:t>
            </a:r>
            <a:r>
              <a:rPr lang="en-US" b="1" dirty="0" err="1">
                <a:solidFill>
                  <a:srgbClr val="000000"/>
                </a:solidFill>
              </a:rPr>
              <a:t>bahaya</a:t>
            </a:r>
            <a:endParaRPr lang="en-US" b="1" dirty="0"/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Jika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meninggal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ya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tentu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bahaya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haus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mencegah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perbuatan</a:t>
            </a:r>
            <a:endParaRPr lang="en-US" b="1" dirty="0"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A64F6-50BA-FE2C-18BB-B9C3C627EF83}"/>
              </a:ext>
            </a:extLst>
          </p:cNvPr>
          <p:cNvSpPr/>
          <p:nvPr/>
        </p:nvSpPr>
        <p:spPr>
          <a:xfrm>
            <a:off x="838199" y="1590471"/>
            <a:ext cx="2849604" cy="1342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Hirup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di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dunya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henteu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lila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 </a:t>
            </a:r>
            <a:endParaRPr lang="en-US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dunya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loba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mamala</a:t>
            </a:r>
            <a:endParaRPr lang="en-US" b="1" dirty="0"/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Mun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paéh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nya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tangtu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bahla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 </a:t>
            </a:r>
            <a:endParaRPr lang="en-US" b="1" dirty="0">
              <a:effectLst/>
            </a:endParaRPr>
          </a:p>
          <a:p>
            <a:pPr algn="just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Kudu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cegah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lampah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 ala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(SP1\07) 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350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1" y="655566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SIMPULAN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1" y="1159380"/>
            <a:ext cx="11293763" cy="504305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bg1"/>
                </a:solidFill>
              </a:rPr>
              <a:t>	</a:t>
            </a:r>
            <a:r>
              <a:rPr lang="en-US" sz="7200" b="1" dirty="0" err="1">
                <a:solidFill>
                  <a:schemeClr val="bg1"/>
                </a:solidFill>
              </a:rPr>
              <a:t>Berdasarkan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hasil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penelitian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bisa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disimpulkan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bahwa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kemajuan</a:t>
            </a:r>
            <a:r>
              <a:rPr lang="en-US" sz="7200" b="1" dirty="0">
                <a:solidFill>
                  <a:schemeClr val="bg1"/>
                </a:solidFill>
              </a:rPr>
              <a:t> zaman sangat </a:t>
            </a:r>
            <a:r>
              <a:rPr lang="en-US" sz="7200" b="1" dirty="0" err="1">
                <a:solidFill>
                  <a:schemeClr val="bg1"/>
                </a:solidFill>
              </a:rPr>
              <a:t>berpengaruh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berbagai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macam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aspek</a:t>
            </a:r>
            <a:r>
              <a:rPr lang="en-US" sz="7200" b="1" dirty="0">
                <a:solidFill>
                  <a:schemeClr val="bg1"/>
                </a:solidFill>
              </a:rPr>
              <a:t> di </a:t>
            </a:r>
            <a:r>
              <a:rPr lang="en-US" sz="7200" b="1" dirty="0" err="1">
                <a:solidFill>
                  <a:schemeClr val="bg1"/>
                </a:solidFill>
              </a:rPr>
              <a:t>dalam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kehidupan</a:t>
            </a:r>
            <a:r>
              <a:rPr lang="en-US" sz="7200" b="1" dirty="0">
                <a:solidFill>
                  <a:schemeClr val="bg1"/>
                </a:solidFill>
              </a:rPr>
              <a:t>. </a:t>
            </a:r>
            <a:r>
              <a:rPr lang="en-US" sz="7200" b="1" dirty="0" err="1">
                <a:solidFill>
                  <a:schemeClr val="bg1"/>
                </a:solidFill>
              </a:rPr>
              <a:t>Perubahan-perubahan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ini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tentunya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perlu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ditangani</a:t>
            </a:r>
            <a:r>
              <a:rPr lang="en-US" sz="7200" b="1" dirty="0">
                <a:solidFill>
                  <a:schemeClr val="bg1"/>
                </a:solidFill>
              </a:rPr>
              <a:t> dan </a:t>
            </a:r>
            <a:r>
              <a:rPr lang="en-US" sz="7200" b="1" dirty="0" err="1">
                <a:solidFill>
                  <a:schemeClr val="bg1"/>
                </a:solidFill>
              </a:rPr>
              <a:t>ditindak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lanjuti</a:t>
            </a:r>
            <a:r>
              <a:rPr lang="en-US" sz="7200" b="1" dirty="0">
                <a:solidFill>
                  <a:schemeClr val="bg1"/>
                </a:solidFill>
              </a:rPr>
              <a:t>  agar </a:t>
            </a:r>
            <a:r>
              <a:rPr lang="en-US" sz="7200" b="1" dirty="0" err="1">
                <a:solidFill>
                  <a:schemeClr val="bg1"/>
                </a:solidFill>
              </a:rPr>
              <a:t>tidak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mengarah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hal</a:t>
            </a:r>
            <a:r>
              <a:rPr lang="en-US" sz="7200" b="1" dirty="0">
                <a:solidFill>
                  <a:schemeClr val="bg1"/>
                </a:solidFill>
              </a:rPr>
              <a:t> yang </a:t>
            </a:r>
            <a:r>
              <a:rPr lang="en-US" sz="7200" b="1" dirty="0" err="1">
                <a:solidFill>
                  <a:schemeClr val="bg1"/>
                </a:solidFill>
              </a:rPr>
              <a:t>negatif</a:t>
            </a:r>
            <a:r>
              <a:rPr lang="en-US" sz="7200" b="1" dirty="0">
                <a:solidFill>
                  <a:schemeClr val="bg1"/>
                </a:solidFill>
              </a:rPr>
              <a:t>. Salah </a:t>
            </a:r>
            <a:r>
              <a:rPr lang="en-US" sz="7200" b="1" dirty="0" err="1">
                <a:solidFill>
                  <a:schemeClr val="bg1"/>
                </a:solidFill>
              </a:rPr>
              <a:t>satu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upaya</a:t>
            </a:r>
            <a:r>
              <a:rPr lang="en-US" sz="7200" b="1" dirty="0">
                <a:solidFill>
                  <a:schemeClr val="bg1"/>
                </a:solidFill>
              </a:rPr>
              <a:t> yang </a:t>
            </a:r>
            <a:r>
              <a:rPr lang="en-US" sz="7200" b="1" dirty="0" err="1">
                <a:solidFill>
                  <a:schemeClr val="bg1"/>
                </a:solidFill>
              </a:rPr>
              <a:t>dapat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dilakukan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yaitu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melalui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penerapan</a:t>
            </a:r>
            <a:r>
              <a:rPr lang="en-US" sz="7200" b="1" dirty="0">
                <a:solidFill>
                  <a:schemeClr val="bg1"/>
                </a:solidFill>
              </a:rPr>
              <a:t> dan </a:t>
            </a:r>
            <a:r>
              <a:rPr lang="en-US" sz="7200" b="1" dirty="0" err="1">
                <a:solidFill>
                  <a:schemeClr val="bg1"/>
                </a:solidFill>
              </a:rPr>
              <a:t>pemahaman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karakter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1" dirty="0" err="1">
                <a:solidFill>
                  <a:schemeClr val="bg1"/>
                </a:solidFill>
              </a:rPr>
              <a:t>kasundaan</a:t>
            </a:r>
            <a:r>
              <a:rPr lang="en-US" sz="7200" b="1" i="1" dirty="0">
                <a:solidFill>
                  <a:schemeClr val="bg1"/>
                </a:solidFill>
              </a:rPr>
              <a:t>. </a:t>
            </a:r>
            <a:r>
              <a:rPr lang="en-US" sz="7200" b="1" i="1" dirty="0" err="1">
                <a:solidFill>
                  <a:schemeClr val="bg1"/>
                </a:solidFill>
              </a:rPr>
              <a:t>Sehingga</a:t>
            </a:r>
            <a:r>
              <a:rPr lang="en-US" sz="7200" b="1" i="1" dirty="0">
                <a:solidFill>
                  <a:schemeClr val="bg1"/>
                </a:solidFill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yang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di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“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jeung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Pupujian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”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karya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Ajip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Rosidi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dapat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dijadikan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sebagai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media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pendidikan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karakter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kasundaan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karena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mengandung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116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contoh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nilai-nilai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dirty="0">
                <a:solidFill>
                  <a:schemeClr val="bg1"/>
                </a:solidFill>
              </a:rPr>
              <a:t>moral </a:t>
            </a:r>
            <a:r>
              <a:rPr lang="en-US" sz="7200" b="1" dirty="0" err="1">
                <a:solidFill>
                  <a:schemeClr val="bg1"/>
                </a:solidFill>
              </a:rPr>
              <a:t>kemanusiaan</a:t>
            </a:r>
            <a:r>
              <a:rPr lang="en-US" sz="7200" b="1" dirty="0">
                <a:solidFill>
                  <a:schemeClr val="bg1"/>
                </a:solidFill>
              </a:rPr>
              <a:t> yang </a:t>
            </a:r>
            <a:r>
              <a:rPr lang="en-US" sz="7200" b="1" dirty="0" err="1">
                <a:solidFill>
                  <a:schemeClr val="bg1"/>
                </a:solidFill>
              </a:rPr>
              <a:t>menjadi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pedoman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hidup</a:t>
            </a:r>
            <a:r>
              <a:rPr lang="en-US" sz="7200" b="1" dirty="0">
                <a:solidFill>
                  <a:schemeClr val="bg1"/>
                </a:solidFill>
              </a:rPr>
              <a:t> orang </a:t>
            </a:r>
            <a:r>
              <a:rPr lang="en-US" sz="7200" b="1" dirty="0" err="1">
                <a:solidFill>
                  <a:schemeClr val="bg1"/>
                </a:solidFill>
              </a:rPr>
              <a:t>Sunda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yaitu</a:t>
            </a:r>
            <a:r>
              <a:rPr lang="en-US" sz="7200" b="1" dirty="0">
                <a:solidFill>
                  <a:schemeClr val="bg1"/>
                </a:solidFill>
              </a:rPr>
              <a:t> 19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Tuhan</a:t>
            </a:r>
            <a:r>
              <a:rPr lang="en-US" sz="7200" b="1" dirty="0">
                <a:solidFill>
                  <a:schemeClr val="bg1"/>
                </a:solidFill>
              </a:rPr>
              <a:t>, 61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diri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pribadi</a:t>
            </a:r>
            <a:r>
              <a:rPr lang="en-US" sz="7200" b="1" dirty="0">
                <a:solidFill>
                  <a:schemeClr val="bg1"/>
                </a:solidFill>
              </a:rPr>
              <a:t>, 29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lainnya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tidak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ditemukan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alam</a:t>
            </a:r>
            <a:r>
              <a:rPr lang="en-US" sz="7200" b="1" dirty="0">
                <a:solidFill>
                  <a:schemeClr val="bg1"/>
                </a:solidFill>
              </a:rPr>
              <a:t>, 3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waktu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serta</a:t>
            </a:r>
            <a:r>
              <a:rPr lang="en-US" sz="7200" b="1" dirty="0">
                <a:solidFill>
                  <a:schemeClr val="bg1"/>
                </a:solidFill>
              </a:rPr>
              <a:t> 4 </a:t>
            </a:r>
            <a:r>
              <a:rPr lang="en-US" sz="7200" b="1" dirty="0" err="1">
                <a:solidFill>
                  <a:schemeClr val="bg1"/>
                </a:solidFill>
              </a:rPr>
              <a:t>contoh</a:t>
            </a:r>
            <a:r>
              <a:rPr lang="en-US" sz="7200" b="1" dirty="0">
                <a:solidFill>
                  <a:schemeClr val="bg1"/>
                </a:solidFill>
              </a:rPr>
              <a:t> moral </a:t>
            </a:r>
            <a:r>
              <a:rPr lang="en-US" sz="7200" b="1" dirty="0" err="1">
                <a:solidFill>
                  <a:schemeClr val="bg1"/>
                </a:solidFill>
              </a:rPr>
              <a:t>manusia</a:t>
            </a:r>
            <a:r>
              <a:rPr lang="en-US" sz="7200" b="1" dirty="0">
                <a:solidFill>
                  <a:schemeClr val="bg1"/>
                </a:solidFill>
              </a:rPr>
              <a:t> di </a:t>
            </a:r>
            <a:r>
              <a:rPr lang="en-US" sz="7200" b="1" dirty="0" err="1">
                <a:solidFill>
                  <a:schemeClr val="bg1"/>
                </a:solidFill>
              </a:rPr>
              <a:t>dalam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kapuasan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lahiriah</a:t>
            </a:r>
            <a:r>
              <a:rPr lang="en-US" sz="7200" b="1" dirty="0">
                <a:solidFill>
                  <a:schemeClr val="bg1"/>
                </a:solidFill>
              </a:rPr>
              <a:t> dan </a:t>
            </a:r>
            <a:r>
              <a:rPr lang="en-US" sz="7200" b="1" dirty="0" err="1">
                <a:solidFill>
                  <a:schemeClr val="bg1"/>
                </a:solidFill>
              </a:rPr>
              <a:t>batiniah</a:t>
            </a:r>
            <a:r>
              <a:rPr lang="en-US" sz="7200" b="1" dirty="0">
                <a:solidFill>
                  <a:schemeClr val="bg1"/>
                </a:solidFill>
              </a:rPr>
              <a:t>. Nilai moral </a:t>
            </a:r>
            <a:r>
              <a:rPr lang="en-US" sz="7200" b="1" dirty="0" err="1">
                <a:solidFill>
                  <a:schemeClr val="bg1"/>
                </a:solidFill>
              </a:rPr>
              <a:t>ini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tentunya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berlandaskan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pada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catur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catur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diri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insan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yang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terdiri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dari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pengkuh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agamana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luhung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élmmuna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,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jembar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budayana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, dan 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rancagé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gawéna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>
                <a:solidFill>
                  <a:schemeClr val="bg1"/>
                </a:solidFill>
              </a:rPr>
              <a:t>	</a:t>
            </a:r>
            <a:r>
              <a:rPr lang="en-US" sz="7200" b="1" dirty="0" err="1">
                <a:solidFill>
                  <a:schemeClr val="bg1"/>
                </a:solidFill>
              </a:rPr>
              <a:t>Namun</a:t>
            </a:r>
            <a:r>
              <a:rPr lang="en-US" sz="7200" b="1" dirty="0">
                <a:solidFill>
                  <a:schemeClr val="bg1"/>
                </a:solidFill>
              </a:rPr>
              <a:t> sangat </a:t>
            </a:r>
            <a:r>
              <a:rPr lang="en-US" sz="7200" b="1" dirty="0" err="1">
                <a:solidFill>
                  <a:schemeClr val="bg1"/>
                </a:solidFill>
              </a:rPr>
              <a:t>disayangkan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walaupun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memiliki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makna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yang sangat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bagus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bagi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kehidupan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tetapi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kemajuan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zaman juga sangat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mempengaruhi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terhadap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u="none" strike="noStrike" dirty="0" err="1">
                <a:solidFill>
                  <a:schemeClr val="bg1"/>
                </a:solidFill>
                <a:effectLst/>
              </a:rPr>
              <a:t>keberadaan</a:t>
            </a:r>
            <a:r>
              <a:rPr lang="en-US" sz="7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i="1" u="none" strike="noStrike" dirty="0" err="1">
                <a:solidFill>
                  <a:schemeClr val="bg1"/>
                </a:solidFill>
                <a:effectLst/>
              </a:rPr>
              <a:t>sawér</a:t>
            </a:r>
            <a:r>
              <a:rPr lang="en-US" sz="7200" b="1" i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7200" b="1" dirty="0">
                <a:solidFill>
                  <a:schemeClr val="bg1"/>
                </a:solidFill>
              </a:rPr>
              <a:t>yang </a:t>
            </a:r>
            <a:r>
              <a:rPr lang="en-US" sz="7200" b="1" dirty="0" err="1">
                <a:solidFill>
                  <a:schemeClr val="bg1"/>
                </a:solidFill>
              </a:rPr>
              <a:t>ada</a:t>
            </a:r>
            <a:r>
              <a:rPr lang="en-US" sz="7200" b="1" dirty="0">
                <a:solidFill>
                  <a:schemeClr val="bg1"/>
                </a:solidFill>
              </a:rPr>
              <a:t> di </a:t>
            </a:r>
            <a:r>
              <a:rPr lang="en-US" sz="7200" b="1" dirty="0" err="1">
                <a:solidFill>
                  <a:schemeClr val="bg1"/>
                </a:solidFill>
              </a:rPr>
              <a:t>tatar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Sunda</a:t>
            </a:r>
            <a:r>
              <a:rPr lang="en-US" sz="7200" b="1" dirty="0">
                <a:solidFill>
                  <a:schemeClr val="bg1"/>
                </a:solidFill>
              </a:rPr>
              <a:t>. </a:t>
            </a:r>
            <a:r>
              <a:rPr lang="en-US" sz="7200" b="1" dirty="0" err="1">
                <a:solidFill>
                  <a:schemeClr val="bg1"/>
                </a:solidFill>
              </a:rPr>
              <a:t>Perubahan</a:t>
            </a:r>
            <a:r>
              <a:rPr lang="en-US" sz="7200" b="1" dirty="0">
                <a:solidFill>
                  <a:schemeClr val="bg1"/>
                </a:solidFill>
              </a:rPr>
              <a:t> yang </a:t>
            </a:r>
            <a:r>
              <a:rPr lang="en-US" sz="7200" b="1" dirty="0" err="1">
                <a:solidFill>
                  <a:schemeClr val="bg1"/>
                </a:solidFill>
              </a:rPr>
              <a:t>terjadi</a:t>
            </a:r>
            <a:r>
              <a:rPr lang="en-US" sz="7200" b="1" dirty="0">
                <a:solidFill>
                  <a:schemeClr val="bg1"/>
                </a:solidFill>
              </a:rPr>
              <a:t> di </a:t>
            </a:r>
            <a:r>
              <a:rPr lang="en-US" sz="7200" b="1" dirty="0" err="1">
                <a:solidFill>
                  <a:schemeClr val="bg1"/>
                </a:solidFill>
              </a:rPr>
              <a:t>dalam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tradisi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1" dirty="0" err="1">
                <a:solidFill>
                  <a:schemeClr val="bg1"/>
                </a:solidFill>
              </a:rPr>
              <a:t>sawér</a:t>
            </a:r>
            <a:r>
              <a:rPr lang="en-US" sz="7200" b="1" i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yaitu</a:t>
            </a:r>
            <a:r>
              <a:rPr lang="en-US" sz="7200" b="1" dirty="0">
                <a:solidFill>
                  <a:schemeClr val="bg1"/>
                </a:solidFill>
              </a:rPr>
              <a:t> pada </a:t>
            </a:r>
            <a:r>
              <a:rPr lang="en-US" sz="7200" b="1" dirty="0" err="1">
                <a:solidFill>
                  <a:schemeClr val="bg1"/>
                </a:solidFill>
              </a:rPr>
              <a:t>proesi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pelaksaannya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terdapat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perubahan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penyesuaian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makna-makakan</a:t>
            </a:r>
            <a:r>
              <a:rPr lang="en-US" sz="7200" b="1" dirty="0">
                <a:solidFill>
                  <a:schemeClr val="bg1"/>
                </a:solidFill>
              </a:rPr>
              <a:t>, dan </a:t>
            </a:r>
            <a:r>
              <a:rPr lang="en-US" sz="7200" b="1" dirty="0" err="1">
                <a:solidFill>
                  <a:schemeClr val="bg1"/>
                </a:solidFill>
              </a:rPr>
              <a:t>kurangnya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pemahaman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generasi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muda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terhadap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isi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dari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1" dirty="0" err="1">
                <a:solidFill>
                  <a:schemeClr val="bg1"/>
                </a:solidFill>
              </a:rPr>
              <a:t>sawér</a:t>
            </a:r>
            <a:r>
              <a:rPr lang="en-US" sz="7200" b="1" i="1" dirty="0">
                <a:solidFill>
                  <a:schemeClr val="bg1"/>
                </a:solidFill>
              </a:rPr>
              <a:t> </a:t>
            </a:r>
            <a:r>
              <a:rPr lang="en-US" sz="7200" b="1" i="1" dirty="0" err="1">
                <a:solidFill>
                  <a:schemeClr val="bg1"/>
                </a:solidFill>
              </a:rPr>
              <a:t>s</a:t>
            </a:r>
            <a:r>
              <a:rPr lang="en-US" sz="7200" b="1" dirty="0" err="1">
                <a:solidFill>
                  <a:schemeClr val="bg1"/>
                </a:solidFill>
              </a:rPr>
              <a:t>ebab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dianggap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menggunakan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bahasa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Sunda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lampau</a:t>
            </a:r>
            <a:r>
              <a:rPr lang="en-US" sz="7200" b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i="1" dirty="0">
                <a:solidFill>
                  <a:schemeClr val="bg1"/>
                </a:solidFill>
              </a:rPr>
              <a:t>	</a:t>
            </a:r>
            <a:r>
              <a:rPr lang="en-US" sz="7200" b="1" dirty="0" err="1">
                <a:solidFill>
                  <a:schemeClr val="bg1"/>
                </a:solidFill>
              </a:rPr>
              <a:t>Dengan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begitu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perlu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adanya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pelestarian</a:t>
            </a:r>
            <a:r>
              <a:rPr lang="en-US" sz="7200" b="1" dirty="0">
                <a:solidFill>
                  <a:schemeClr val="bg1"/>
                </a:solidFill>
              </a:rPr>
              <a:t>, </a:t>
            </a:r>
            <a:r>
              <a:rPr lang="en-US" sz="7200" b="1" dirty="0" err="1">
                <a:solidFill>
                  <a:schemeClr val="bg1"/>
                </a:solidFill>
              </a:rPr>
              <a:t>pemahaman</a:t>
            </a:r>
            <a:r>
              <a:rPr lang="en-US" sz="7200" b="1" dirty="0">
                <a:solidFill>
                  <a:schemeClr val="bg1"/>
                </a:solidFill>
              </a:rPr>
              <a:t>, dan </a:t>
            </a:r>
            <a:r>
              <a:rPr lang="en-US" sz="7200" b="1" dirty="0" err="1">
                <a:solidFill>
                  <a:schemeClr val="bg1"/>
                </a:solidFill>
              </a:rPr>
              <a:t>penanaman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nilai-nilai</a:t>
            </a:r>
            <a:r>
              <a:rPr lang="en-US" sz="7200" b="1" dirty="0">
                <a:solidFill>
                  <a:schemeClr val="bg1"/>
                </a:solidFill>
              </a:rPr>
              <a:t> moral yang </a:t>
            </a:r>
            <a:r>
              <a:rPr lang="en-US" sz="7200" b="1" dirty="0" err="1">
                <a:solidFill>
                  <a:schemeClr val="bg1"/>
                </a:solidFill>
              </a:rPr>
              <a:t>ada</a:t>
            </a:r>
            <a:r>
              <a:rPr lang="en-US" sz="7200" b="1" dirty="0">
                <a:solidFill>
                  <a:schemeClr val="bg1"/>
                </a:solidFill>
              </a:rPr>
              <a:t> di </a:t>
            </a:r>
            <a:r>
              <a:rPr lang="en-US" sz="7200" b="1" dirty="0" err="1">
                <a:solidFill>
                  <a:schemeClr val="bg1"/>
                </a:solidFill>
              </a:rPr>
              <a:t>dalam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teks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i="1" dirty="0" err="1">
                <a:solidFill>
                  <a:schemeClr val="bg1"/>
                </a:solidFill>
              </a:rPr>
              <a:t>sawér</a:t>
            </a:r>
            <a:r>
              <a:rPr lang="en-US" sz="7200" b="1" i="1" dirty="0">
                <a:solidFill>
                  <a:schemeClr val="bg1"/>
                </a:solidFill>
              </a:rPr>
              <a:t>. </a:t>
            </a:r>
            <a:r>
              <a:rPr lang="en-US" sz="7200" b="1" dirty="0">
                <a:solidFill>
                  <a:schemeClr val="bg1"/>
                </a:solidFill>
              </a:rPr>
              <a:t>Hal </a:t>
            </a:r>
            <a:r>
              <a:rPr lang="en-US" sz="7200" b="1" dirty="0" err="1">
                <a:solidFill>
                  <a:schemeClr val="bg1"/>
                </a:solidFill>
              </a:rPr>
              <a:t>ini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bisa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dilakukan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dengan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menerapkan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nilai</a:t>
            </a:r>
            <a:r>
              <a:rPr lang="en-US" sz="7200" b="1" dirty="0">
                <a:solidFill>
                  <a:schemeClr val="bg1"/>
                </a:solidFill>
              </a:rPr>
              <a:t> moral di </a:t>
            </a:r>
            <a:r>
              <a:rPr lang="en-US" sz="7200" b="1" dirty="0" err="1">
                <a:solidFill>
                  <a:schemeClr val="bg1"/>
                </a:solidFill>
              </a:rPr>
              <a:t>dalam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kehidupan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sehari-hari</a:t>
            </a:r>
            <a:r>
              <a:rPr lang="en-US" sz="7200" b="1" dirty="0">
                <a:solidFill>
                  <a:schemeClr val="bg1"/>
                </a:solidFill>
              </a:rPr>
              <a:t> agar </a:t>
            </a:r>
            <a:r>
              <a:rPr lang="en-US" sz="7200" b="1" dirty="0" err="1">
                <a:solidFill>
                  <a:schemeClr val="bg1"/>
                </a:solidFill>
              </a:rPr>
              <a:t>tercipat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kehidupan</a:t>
            </a:r>
            <a:r>
              <a:rPr lang="en-US" sz="7200" b="1" dirty="0">
                <a:solidFill>
                  <a:schemeClr val="bg1"/>
                </a:solidFill>
              </a:rPr>
              <a:t> yang </a:t>
            </a:r>
            <a:r>
              <a:rPr lang="en-US" sz="7200" b="1" dirty="0" err="1">
                <a:solidFill>
                  <a:schemeClr val="bg1"/>
                </a:solidFill>
              </a:rPr>
              <a:t>lebih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baik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untuk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menjalankan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kehidupan</a:t>
            </a:r>
            <a:r>
              <a:rPr lang="en-US" sz="7200" b="1" dirty="0">
                <a:solidFill>
                  <a:schemeClr val="bg1"/>
                </a:solidFill>
              </a:rPr>
              <a:t> </a:t>
            </a:r>
            <a:r>
              <a:rPr lang="en-US" sz="7200" b="1" dirty="0" err="1">
                <a:solidFill>
                  <a:schemeClr val="bg1"/>
                </a:solidFill>
              </a:rPr>
              <a:t>berbahagia</a:t>
            </a:r>
            <a:r>
              <a:rPr lang="en-US" sz="7200" b="1" dirty="0">
                <a:solidFill>
                  <a:schemeClr val="bg1"/>
                </a:solidFill>
              </a:rPr>
              <a:t> di dunia dan juga di </a:t>
            </a:r>
            <a:r>
              <a:rPr lang="en-US" sz="7200" b="1" dirty="0" err="1">
                <a:solidFill>
                  <a:schemeClr val="bg1"/>
                </a:solidFill>
              </a:rPr>
              <a:t>akhirat</a:t>
            </a:r>
            <a:r>
              <a:rPr lang="en-US" sz="7200" b="1" dirty="0">
                <a:solidFill>
                  <a:schemeClr val="bg1"/>
                </a:solidFill>
              </a:rPr>
              <a:t>. </a:t>
            </a: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dirty="0">
                <a:solidFill>
                  <a:schemeClr val="bg1"/>
                </a:solidFill>
              </a:rPr>
              <a:t>	</a:t>
            </a:r>
            <a:br>
              <a:rPr lang="en-US" sz="1400" dirty="0"/>
            </a:b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1722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Times New Roman</vt:lpstr>
      <vt:lpstr>Office Theme</vt:lpstr>
      <vt:lpstr>PENDIDIKAN KARAKTER KASUNDAAN MELALUI SAWÉR DALAM BUKU SAWÉR JEUNG PUPUJIAN KARYA AJIP ROSIDI  (KAJIAN ETNOPEDAGOGI)</vt:lpstr>
      <vt:lpstr>PERKENALAN</vt:lpstr>
      <vt:lpstr>Kajian Pustaka</vt:lpstr>
      <vt:lpstr>METODE</vt:lpstr>
      <vt:lpstr>PEMBAHASAN</vt:lpstr>
      <vt:lpstr>PEMBAHASAN</vt:lpstr>
      <vt:lpstr>PEMBAHASAN</vt:lpstr>
      <vt:lpstr>PEMBAHASAN</vt:lpstr>
      <vt:lpstr>SIMPULAN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Marwati-Sofawati</cp:lastModifiedBy>
  <cp:revision>12</cp:revision>
  <dcterms:created xsi:type="dcterms:W3CDTF">2023-04-14T06:04:15Z</dcterms:created>
  <dcterms:modified xsi:type="dcterms:W3CDTF">2023-07-12T16:57:14Z</dcterms:modified>
</cp:coreProperties>
</file>