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5" r:id="rId7"/>
    <p:sldId id="266" r:id="rId8"/>
    <p:sldId id="264" r:id="rId9"/>
    <p:sldId id="261" r:id="rId10"/>
    <p:sldId id="26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8" autoAdjust="0"/>
    <p:restoredTop sz="94660"/>
  </p:normalViewPr>
  <p:slideViewPr>
    <p:cSldViewPr snapToGrid="0">
      <p:cViewPr varScale="1">
        <p:scale>
          <a:sx n="114" d="100"/>
          <a:sy n="114" d="100"/>
        </p:scale>
        <p:origin x="4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278C43-7C78-4843-9DB0-26079ABFD95C}"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935066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703471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643303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241628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278C43-7C78-4843-9DB0-26079ABFD95C}"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417565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278C43-7C78-4843-9DB0-26079ABFD95C}"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29928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278C43-7C78-4843-9DB0-26079ABFD95C}"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675268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278C43-7C78-4843-9DB0-26079ABFD95C}"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364474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78C43-7C78-4843-9DB0-26079ABFD95C}"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750322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8C43-7C78-4843-9DB0-26079ABFD95C}"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4179384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8C43-7C78-4843-9DB0-26079ABFD95C}"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426204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78C43-7C78-4843-9DB0-26079ABFD95C}"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D7BE7-220C-4592-A6F3-146279601EDE}" type="slidenum">
              <a:rPr lang="en-US" smtClean="0"/>
              <a:t>‹#›</a:t>
            </a:fld>
            <a:endParaRPr lang="en-US"/>
          </a:p>
        </p:txBody>
      </p:sp>
    </p:spTree>
    <p:extLst>
      <p:ext uri="{BB962C8B-B14F-4D97-AF65-F5344CB8AC3E}">
        <p14:creationId xmlns:p14="http://schemas.microsoft.com/office/powerpoint/2010/main" val="3095431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89807" y="895405"/>
            <a:ext cx="11812385" cy="879475"/>
          </a:xfrm>
        </p:spPr>
        <p:txBody>
          <a:bodyPr>
            <a:noAutofit/>
          </a:bodyPr>
          <a:lstStyle/>
          <a:p>
            <a:r>
              <a:rPr lang="en-US" sz="2800" b="1" dirty="0">
                <a:solidFill>
                  <a:schemeClr val="bg1"/>
                </a:solidFill>
                <a:latin typeface="+mn-lt"/>
                <a:cs typeface="Times New Roman" panose="02020603050405020304" pitchFamily="18" charset="0"/>
              </a:rPr>
              <a:t>Differences in Direction Indicating Expressions between Japanese and German:</a:t>
            </a:r>
            <a:br>
              <a:rPr lang="en-US" sz="2800" b="1" dirty="0">
                <a:solidFill>
                  <a:schemeClr val="bg1"/>
                </a:solidFill>
                <a:latin typeface="+mn-lt"/>
                <a:cs typeface="Times New Roman" panose="02020603050405020304" pitchFamily="18" charset="0"/>
              </a:rPr>
            </a:br>
            <a:r>
              <a:rPr lang="en-US" sz="2800" b="1" dirty="0">
                <a:solidFill>
                  <a:schemeClr val="bg1"/>
                </a:solidFill>
                <a:latin typeface="+mn-lt"/>
                <a:cs typeface="Times New Roman" panose="02020603050405020304" pitchFamily="18" charset="0"/>
              </a:rPr>
              <a:t>A Contrastive Analysis of Newspaper Articles on Traffic Accidents</a:t>
            </a:r>
          </a:p>
        </p:txBody>
      </p:sp>
      <p:sp>
        <p:nvSpPr>
          <p:cNvPr id="6" name="Subtitle 5"/>
          <p:cNvSpPr>
            <a:spLocks noGrp="1"/>
          </p:cNvSpPr>
          <p:nvPr>
            <p:ph type="subTitle" idx="1"/>
          </p:nvPr>
        </p:nvSpPr>
        <p:spPr>
          <a:xfrm>
            <a:off x="551410" y="1966694"/>
            <a:ext cx="11089177" cy="940248"/>
          </a:xfrm>
        </p:spPr>
        <p:txBody>
          <a:bodyPr>
            <a:normAutofit/>
          </a:bodyPr>
          <a:lstStyle/>
          <a:p>
            <a:pPr>
              <a:lnSpc>
                <a:spcPct val="100000"/>
              </a:lnSpc>
            </a:pPr>
            <a:r>
              <a:rPr lang="en-US" altLang="ja-JP" sz="1600" b="1" dirty="0">
                <a:solidFill>
                  <a:schemeClr val="bg1"/>
                </a:solidFill>
              </a:rPr>
              <a:t>Yoshinori NISHIJIMA</a:t>
            </a:r>
            <a:r>
              <a:rPr lang="en-US" sz="1600" b="1" dirty="0">
                <a:solidFill>
                  <a:schemeClr val="bg1"/>
                </a:solidFill>
              </a:rPr>
              <a:t>,</a:t>
            </a:r>
          </a:p>
          <a:p>
            <a:pPr>
              <a:lnSpc>
                <a:spcPct val="100000"/>
              </a:lnSpc>
            </a:pPr>
            <a:r>
              <a:rPr lang="en-US" altLang="ja-JP" sz="1600" b="1" dirty="0">
                <a:solidFill>
                  <a:schemeClr val="bg1"/>
                </a:solidFill>
              </a:rPr>
              <a:t>Kanazawa</a:t>
            </a:r>
            <a:r>
              <a:rPr lang="ja-JP" altLang="en-US" sz="1600" b="1" dirty="0">
                <a:solidFill>
                  <a:schemeClr val="bg1"/>
                </a:solidFill>
              </a:rPr>
              <a:t> </a:t>
            </a:r>
            <a:r>
              <a:rPr lang="en-US" altLang="ja-JP" sz="1600" b="1" dirty="0">
                <a:solidFill>
                  <a:schemeClr val="bg1"/>
                </a:solidFill>
              </a:rPr>
              <a:t>University</a:t>
            </a:r>
            <a:r>
              <a:rPr lang="en-US" sz="1600" b="1" dirty="0">
                <a:solidFill>
                  <a:schemeClr val="bg1"/>
                </a:solidFill>
              </a:rPr>
              <a:t>.</a:t>
            </a:r>
          </a:p>
        </p:txBody>
      </p:sp>
      <p:sp>
        <p:nvSpPr>
          <p:cNvPr id="7" name="Title 4"/>
          <p:cNvSpPr txBox="1">
            <a:spLocks/>
          </p:cNvSpPr>
          <p:nvPr/>
        </p:nvSpPr>
        <p:spPr>
          <a:xfrm>
            <a:off x="1590501" y="1649569"/>
            <a:ext cx="9144000" cy="3171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1600" dirty="0">
                <a:solidFill>
                  <a:schemeClr val="bg1"/>
                </a:solidFill>
                <a:latin typeface="+mn-lt"/>
                <a:cs typeface="Times New Roman" panose="02020603050405020304" pitchFamily="18" charset="0"/>
              </a:rPr>
              <a:t>No. Abstract:  ABS-ICOLLITE-23051</a:t>
            </a:r>
            <a:endParaRPr lang="en-US" sz="1600" dirty="0">
              <a:solidFill>
                <a:schemeClr val="bg1"/>
              </a:solidFill>
              <a:latin typeface="+mn-lt"/>
              <a:cs typeface="Times New Roman" panose="02020603050405020304" pitchFamily="18" charset="0"/>
            </a:endParaRPr>
          </a:p>
        </p:txBody>
      </p:sp>
      <p:pic>
        <p:nvPicPr>
          <p:cNvPr id="3" name="図 2" descr="メガネを掛けた男性&#10;&#10;自動的に生成された説明">
            <a:extLst>
              <a:ext uri="{FF2B5EF4-FFF2-40B4-BE49-F238E27FC236}">
                <a16:creationId xmlns:a16="http://schemas.microsoft.com/office/drawing/2014/main" id="{A6D74D56-C4B9-D6EA-6E2C-18B6BE3D1F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4501" y="2158508"/>
            <a:ext cx="1258067" cy="1840545"/>
          </a:xfrm>
          <a:prstGeom prst="rect">
            <a:avLst/>
          </a:prstGeom>
        </p:spPr>
      </p:pic>
    </p:spTree>
    <p:extLst>
      <p:ext uri="{BB962C8B-B14F-4D97-AF65-F5344CB8AC3E}">
        <p14:creationId xmlns:p14="http://schemas.microsoft.com/office/powerpoint/2010/main" val="346991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REFERENCES</a:t>
            </a:r>
          </a:p>
        </p:txBody>
      </p:sp>
      <p:sp>
        <p:nvSpPr>
          <p:cNvPr id="5" name="Content Placeholder 4"/>
          <p:cNvSpPr>
            <a:spLocks noGrp="1"/>
          </p:cNvSpPr>
          <p:nvPr>
            <p:ph idx="1"/>
          </p:nvPr>
        </p:nvSpPr>
        <p:spPr>
          <a:xfrm>
            <a:off x="579582" y="1376652"/>
            <a:ext cx="10515600" cy="4351338"/>
          </a:xfrm>
        </p:spPr>
        <p:txBody>
          <a:bodyPr>
            <a:normAutofit/>
          </a:bodyPr>
          <a:lstStyle/>
          <a:p>
            <a:pPr marL="0" indent="0">
              <a:buNone/>
            </a:pPr>
            <a:r>
              <a:rPr lang="en-US" sz="2000" dirty="0">
                <a:solidFill>
                  <a:schemeClr val="bg1"/>
                </a:solidFill>
              </a:rPr>
              <a:t>Ikegami, Y. (2000). </a:t>
            </a:r>
            <a:r>
              <a:rPr lang="en-US" sz="2000" i="1" dirty="0">
                <a:solidFill>
                  <a:schemeClr val="bg1"/>
                </a:solidFill>
              </a:rPr>
              <a:t>“</a:t>
            </a:r>
            <a:r>
              <a:rPr lang="en-US" sz="2000" i="1" dirty="0" err="1">
                <a:solidFill>
                  <a:schemeClr val="bg1"/>
                </a:solidFill>
              </a:rPr>
              <a:t>nihongoron</a:t>
            </a:r>
            <a:r>
              <a:rPr lang="en-US" sz="2000" i="1" dirty="0">
                <a:solidFill>
                  <a:schemeClr val="bg1"/>
                </a:solidFill>
              </a:rPr>
              <a:t>” </a:t>
            </a:r>
            <a:r>
              <a:rPr lang="en-US" sz="2000" i="1" dirty="0" err="1">
                <a:solidFill>
                  <a:schemeClr val="bg1"/>
                </a:solidFill>
              </a:rPr>
              <a:t>eno</a:t>
            </a:r>
            <a:r>
              <a:rPr lang="en-US" sz="2000" i="1" dirty="0">
                <a:solidFill>
                  <a:schemeClr val="bg1"/>
                </a:solidFill>
              </a:rPr>
              <a:t> </a:t>
            </a:r>
            <a:r>
              <a:rPr lang="en-US" sz="2000" i="1" dirty="0" err="1">
                <a:solidFill>
                  <a:schemeClr val="bg1"/>
                </a:solidFill>
              </a:rPr>
              <a:t>shootai</a:t>
            </a:r>
            <a:r>
              <a:rPr lang="en-US" sz="2000" i="1" dirty="0">
                <a:solidFill>
                  <a:schemeClr val="bg1"/>
                </a:solidFill>
              </a:rPr>
              <a:t> </a:t>
            </a:r>
            <a:r>
              <a:rPr lang="en-US" sz="2000" dirty="0">
                <a:solidFill>
                  <a:schemeClr val="bg1"/>
                </a:solidFill>
              </a:rPr>
              <a:t>[Invitation to the “theory of Japanese”]. Tokyo: </a:t>
            </a:r>
          </a:p>
          <a:p>
            <a:pPr marL="0" indent="0">
              <a:buNone/>
            </a:pPr>
            <a:r>
              <a:rPr lang="en-US" sz="2000" dirty="0">
                <a:solidFill>
                  <a:schemeClr val="bg1"/>
                </a:solidFill>
              </a:rPr>
              <a:t>       Kodansha.</a:t>
            </a:r>
          </a:p>
          <a:p>
            <a:pPr marL="0" indent="0">
              <a:buNone/>
            </a:pPr>
            <a:r>
              <a:rPr lang="en-US" sz="2000" dirty="0">
                <a:solidFill>
                  <a:schemeClr val="bg1"/>
                </a:solidFill>
              </a:rPr>
              <a:t>Ikegami, Y. (2003). </a:t>
            </a:r>
            <a:r>
              <a:rPr lang="en-US" sz="2000" dirty="0" err="1">
                <a:solidFill>
                  <a:schemeClr val="bg1"/>
                </a:solidFill>
              </a:rPr>
              <a:t>Gengo</a:t>
            </a:r>
            <a:r>
              <a:rPr lang="en-US" sz="2000" dirty="0">
                <a:solidFill>
                  <a:schemeClr val="bg1"/>
                </a:solidFill>
              </a:rPr>
              <a:t> </a:t>
            </a:r>
            <a:r>
              <a:rPr lang="en-US" sz="2000" dirty="0" err="1">
                <a:solidFill>
                  <a:schemeClr val="bg1"/>
                </a:solidFill>
              </a:rPr>
              <a:t>niokeru</a:t>
            </a:r>
            <a:r>
              <a:rPr lang="en-US" sz="2000" dirty="0">
                <a:solidFill>
                  <a:schemeClr val="bg1"/>
                </a:solidFill>
              </a:rPr>
              <a:t> &lt;</a:t>
            </a:r>
            <a:r>
              <a:rPr lang="en-US" sz="2000" dirty="0" err="1">
                <a:solidFill>
                  <a:schemeClr val="bg1"/>
                </a:solidFill>
              </a:rPr>
              <a:t>shukansei</a:t>
            </a:r>
            <a:r>
              <a:rPr lang="en-US" sz="2000" dirty="0">
                <a:solidFill>
                  <a:schemeClr val="bg1"/>
                </a:solidFill>
              </a:rPr>
              <a:t>&gt; to &lt;</a:t>
            </a:r>
            <a:r>
              <a:rPr lang="en-US" sz="2000" dirty="0" err="1">
                <a:solidFill>
                  <a:schemeClr val="bg1"/>
                </a:solidFill>
              </a:rPr>
              <a:t>shukansei</a:t>
            </a:r>
            <a:r>
              <a:rPr lang="en-US" sz="2000" dirty="0">
                <a:solidFill>
                  <a:schemeClr val="bg1"/>
                </a:solidFill>
              </a:rPr>
              <a:t>&gt; no </a:t>
            </a:r>
            <a:r>
              <a:rPr lang="en-US" sz="2000" dirty="0" err="1">
                <a:solidFill>
                  <a:schemeClr val="bg1"/>
                </a:solidFill>
              </a:rPr>
              <a:t>gengoteki</a:t>
            </a:r>
            <a:r>
              <a:rPr lang="en-US" sz="2000" dirty="0">
                <a:solidFill>
                  <a:schemeClr val="bg1"/>
                </a:solidFill>
              </a:rPr>
              <a:t> </a:t>
            </a:r>
            <a:r>
              <a:rPr lang="en-US" sz="2000" dirty="0" err="1">
                <a:solidFill>
                  <a:schemeClr val="bg1"/>
                </a:solidFill>
              </a:rPr>
              <a:t>shihyoo</a:t>
            </a:r>
            <a:r>
              <a:rPr lang="en-US" sz="2000" dirty="0">
                <a:solidFill>
                  <a:schemeClr val="bg1"/>
                </a:solidFill>
              </a:rPr>
              <a:t> (1) </a:t>
            </a:r>
          </a:p>
          <a:p>
            <a:pPr marL="0" indent="0">
              <a:buNone/>
            </a:pPr>
            <a:r>
              <a:rPr lang="en-US" sz="2000" dirty="0">
                <a:solidFill>
                  <a:schemeClr val="bg1"/>
                </a:solidFill>
              </a:rPr>
              <a:t>        [&lt;subjectivity&gt; and linguistic indicators in languages (1)</a:t>
            </a:r>
            <a:r>
              <a:rPr lang="en-US" altLang="ja-JP" sz="2000" dirty="0">
                <a:solidFill>
                  <a:schemeClr val="bg1"/>
                </a:solidFill>
              </a:rPr>
              <a:t> ]</a:t>
            </a:r>
            <a:r>
              <a:rPr lang="en-US" sz="2000" dirty="0">
                <a:solidFill>
                  <a:schemeClr val="bg1"/>
                </a:solidFill>
              </a:rPr>
              <a:t>. In M. Yamanashi et al. (Eds.), </a:t>
            </a:r>
          </a:p>
          <a:p>
            <a:pPr marL="0" indent="0">
              <a:buNone/>
            </a:pPr>
            <a:r>
              <a:rPr lang="en-US" sz="2000" i="1" dirty="0">
                <a:solidFill>
                  <a:schemeClr val="bg1"/>
                </a:solidFill>
              </a:rPr>
              <a:t>        </a:t>
            </a:r>
            <a:r>
              <a:rPr lang="en-US" sz="2000" i="1" dirty="0" err="1">
                <a:solidFill>
                  <a:schemeClr val="bg1"/>
                </a:solidFill>
              </a:rPr>
              <a:t>Ninchigengogaku</a:t>
            </a:r>
            <a:r>
              <a:rPr lang="en-US" sz="2000" i="1" dirty="0">
                <a:solidFill>
                  <a:schemeClr val="bg1"/>
                </a:solidFill>
              </a:rPr>
              <a:t> </a:t>
            </a:r>
            <a:r>
              <a:rPr lang="en-US" sz="2000" i="1" dirty="0" err="1">
                <a:solidFill>
                  <a:schemeClr val="bg1"/>
                </a:solidFill>
              </a:rPr>
              <a:t>ronkoo</a:t>
            </a:r>
            <a:r>
              <a:rPr lang="en-US" sz="2000" i="1" dirty="0">
                <a:solidFill>
                  <a:schemeClr val="bg1"/>
                </a:solidFill>
              </a:rPr>
              <a:t> 3 </a:t>
            </a:r>
            <a:r>
              <a:rPr lang="en-US" sz="2000" dirty="0">
                <a:solidFill>
                  <a:schemeClr val="bg1"/>
                </a:solidFill>
              </a:rPr>
              <a:t>[Studies of Cognitive linguistics 3] </a:t>
            </a:r>
            <a:r>
              <a:rPr lang="en-US" altLang="ja-JP" sz="2000" dirty="0">
                <a:solidFill>
                  <a:schemeClr val="bg1"/>
                </a:solidFill>
              </a:rPr>
              <a:t>(pp. 1-49). Tokyo: </a:t>
            </a:r>
            <a:r>
              <a:rPr lang="en-US" altLang="ja-JP" sz="2000" dirty="0" err="1">
                <a:solidFill>
                  <a:schemeClr val="bg1"/>
                </a:solidFill>
              </a:rPr>
              <a:t>Hituzi</a:t>
            </a:r>
            <a:r>
              <a:rPr lang="en-US" altLang="ja-JP" sz="2000" dirty="0">
                <a:solidFill>
                  <a:schemeClr val="bg1"/>
                </a:solidFill>
              </a:rPr>
              <a:t> </a:t>
            </a:r>
            <a:r>
              <a:rPr lang="en-US" altLang="ja-JP" sz="2000" dirty="0" err="1">
                <a:solidFill>
                  <a:schemeClr val="bg1"/>
                </a:solidFill>
              </a:rPr>
              <a:t>shobo</a:t>
            </a:r>
            <a:r>
              <a:rPr lang="en-US" altLang="ja-JP" sz="2000" dirty="0">
                <a:solidFill>
                  <a:schemeClr val="bg1"/>
                </a:solidFill>
              </a:rPr>
              <a:t>.</a:t>
            </a:r>
          </a:p>
          <a:p>
            <a:pPr marL="0" indent="0">
              <a:buNone/>
            </a:pPr>
            <a:r>
              <a:rPr lang="en-US" altLang="ja-JP" sz="2000" dirty="0" err="1">
                <a:solidFill>
                  <a:schemeClr val="bg1"/>
                </a:solidFill>
              </a:rPr>
              <a:t>Mizutani</a:t>
            </a:r>
            <a:r>
              <a:rPr lang="en-US" altLang="ja-JP" sz="2000" dirty="0">
                <a:solidFill>
                  <a:schemeClr val="bg1"/>
                </a:solidFill>
              </a:rPr>
              <a:t>, N. (2008). </a:t>
            </a:r>
            <a:r>
              <a:rPr lang="en-US" altLang="ja-JP" sz="2000" dirty="0" err="1">
                <a:solidFill>
                  <a:schemeClr val="bg1"/>
                </a:solidFill>
              </a:rPr>
              <a:t>Hanashikotoba</a:t>
            </a:r>
            <a:r>
              <a:rPr lang="en-US" altLang="ja-JP" sz="2000" dirty="0">
                <a:solidFill>
                  <a:schemeClr val="bg1"/>
                </a:solidFill>
              </a:rPr>
              <a:t> no </a:t>
            </a:r>
            <a:r>
              <a:rPr lang="en-US" altLang="ja-JP" sz="2000" dirty="0" err="1">
                <a:solidFill>
                  <a:schemeClr val="bg1"/>
                </a:solidFill>
              </a:rPr>
              <a:t>bunpoo</a:t>
            </a:r>
            <a:r>
              <a:rPr lang="en-US" altLang="ja-JP" sz="2000" dirty="0">
                <a:solidFill>
                  <a:schemeClr val="bg1"/>
                </a:solidFill>
              </a:rPr>
              <a:t> – </a:t>
            </a:r>
            <a:r>
              <a:rPr lang="en-US" altLang="ja-JP" sz="2000" dirty="0" err="1">
                <a:solidFill>
                  <a:schemeClr val="bg1"/>
                </a:solidFill>
              </a:rPr>
              <a:t>eigotono</a:t>
            </a:r>
            <a:r>
              <a:rPr lang="en-US" altLang="ja-JP" sz="2000" dirty="0">
                <a:solidFill>
                  <a:schemeClr val="bg1"/>
                </a:solidFill>
              </a:rPr>
              <a:t> </a:t>
            </a:r>
            <a:r>
              <a:rPr lang="en-US" altLang="ja-JP" sz="2000" dirty="0" err="1">
                <a:solidFill>
                  <a:schemeClr val="bg1"/>
                </a:solidFill>
              </a:rPr>
              <a:t>taishoo</a:t>
            </a:r>
            <a:r>
              <a:rPr lang="en-US" altLang="ja-JP" sz="2000" dirty="0">
                <a:solidFill>
                  <a:schemeClr val="bg1"/>
                </a:solidFill>
              </a:rPr>
              <a:t> o </a:t>
            </a:r>
            <a:r>
              <a:rPr lang="en-US" altLang="ja-JP" sz="2000" dirty="0" err="1">
                <a:solidFill>
                  <a:schemeClr val="bg1"/>
                </a:solidFill>
              </a:rPr>
              <a:t>chuushin</a:t>
            </a:r>
            <a:r>
              <a:rPr lang="en-US" altLang="ja-JP" sz="2000" dirty="0">
                <a:solidFill>
                  <a:schemeClr val="bg1"/>
                </a:solidFill>
              </a:rPr>
              <a:t> </a:t>
            </a:r>
            <a:r>
              <a:rPr lang="en-US" altLang="ja-JP" sz="2000" dirty="0" err="1">
                <a:solidFill>
                  <a:schemeClr val="bg1"/>
                </a:solidFill>
              </a:rPr>
              <a:t>ni</a:t>
            </a:r>
            <a:r>
              <a:rPr lang="en-US" altLang="ja-JP" sz="2000" dirty="0">
                <a:solidFill>
                  <a:schemeClr val="bg1"/>
                </a:solidFill>
              </a:rPr>
              <a:t> – [Grammar of </a:t>
            </a:r>
          </a:p>
          <a:p>
            <a:pPr marL="0" indent="0">
              <a:buNone/>
            </a:pPr>
            <a:r>
              <a:rPr lang="en-US" altLang="ja-JP" sz="2000" dirty="0">
                <a:solidFill>
                  <a:schemeClr val="bg1"/>
                </a:solidFill>
              </a:rPr>
              <a:t>         spoken language: Focus on comparison with English]. </a:t>
            </a:r>
            <a:r>
              <a:rPr lang="en-US" altLang="ja-JP" sz="2000" i="1" dirty="0" err="1">
                <a:solidFill>
                  <a:schemeClr val="bg1"/>
                </a:solidFill>
              </a:rPr>
              <a:t>Nihongogaku</a:t>
            </a:r>
            <a:r>
              <a:rPr lang="en-US" altLang="ja-JP" sz="2000" dirty="0">
                <a:solidFill>
                  <a:schemeClr val="bg1"/>
                </a:solidFill>
              </a:rPr>
              <a:t>, </a:t>
            </a:r>
            <a:r>
              <a:rPr lang="en-US" altLang="ja-JP" sz="2000" i="1" dirty="0">
                <a:solidFill>
                  <a:schemeClr val="bg1"/>
                </a:solidFill>
              </a:rPr>
              <a:t>27</a:t>
            </a:r>
            <a:r>
              <a:rPr lang="en-US" altLang="ja-JP" sz="2000" dirty="0">
                <a:solidFill>
                  <a:schemeClr val="bg1"/>
                </a:solidFill>
              </a:rPr>
              <a:t>(5), 16-22.</a:t>
            </a:r>
            <a:endParaRPr lang="en-US" sz="2000" dirty="0">
              <a:solidFill>
                <a:schemeClr val="bg1"/>
              </a:solidFill>
            </a:endParaRPr>
          </a:p>
        </p:txBody>
      </p:sp>
    </p:spTree>
    <p:extLst>
      <p:ext uri="{BB962C8B-B14F-4D97-AF65-F5344CB8AC3E}">
        <p14:creationId xmlns:p14="http://schemas.microsoft.com/office/powerpoint/2010/main" val="3004828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935788"/>
            <a:ext cx="9144000" cy="879475"/>
          </a:xfrm>
        </p:spPr>
        <p:txBody>
          <a:bodyPr>
            <a:normAutofit fontScale="90000"/>
          </a:bodyPr>
          <a:lstStyle/>
          <a:p>
            <a:r>
              <a:rPr lang="en-US" b="1" dirty="0">
                <a:solidFill>
                  <a:schemeClr val="bg1"/>
                </a:solidFill>
                <a:latin typeface="+mn-lt"/>
                <a:cs typeface="Times New Roman" panose="02020603050405020304" pitchFamily="18" charset="0"/>
              </a:rPr>
              <a:t>THANK YOU!</a:t>
            </a:r>
          </a:p>
        </p:txBody>
      </p:sp>
      <p:sp>
        <p:nvSpPr>
          <p:cNvPr id="6" name="Subtitle 5"/>
          <p:cNvSpPr>
            <a:spLocks noGrp="1"/>
          </p:cNvSpPr>
          <p:nvPr>
            <p:ph type="subTitle" idx="1"/>
          </p:nvPr>
        </p:nvSpPr>
        <p:spPr>
          <a:xfrm>
            <a:off x="1523999" y="1690889"/>
            <a:ext cx="9473967" cy="4365962"/>
          </a:xfrm>
        </p:spPr>
        <p:txBody>
          <a:bodyPr>
            <a:normAutofit/>
          </a:bodyPr>
          <a:lstStyle/>
          <a:p>
            <a:pPr>
              <a:lnSpc>
                <a:spcPct val="100000"/>
              </a:lnSpc>
            </a:pPr>
            <a:r>
              <a:rPr lang="en-US" altLang="ja-JP" sz="2000" b="1" dirty="0">
                <a:solidFill>
                  <a:schemeClr val="bg1"/>
                </a:solidFill>
              </a:rPr>
              <a:t> </a:t>
            </a:r>
          </a:p>
          <a:p>
            <a:pPr>
              <a:lnSpc>
                <a:spcPct val="100000"/>
              </a:lnSpc>
            </a:pPr>
            <a:r>
              <a:rPr lang="en-US" sz="2000" b="1" dirty="0">
                <a:solidFill>
                  <a:schemeClr val="bg1"/>
                </a:solidFill>
              </a:rPr>
              <a:t>Yoshinori NISHIJIMA </a:t>
            </a:r>
          </a:p>
          <a:p>
            <a:pPr>
              <a:lnSpc>
                <a:spcPct val="100000"/>
              </a:lnSpc>
            </a:pPr>
            <a:r>
              <a:rPr lang="en-US" sz="2000" b="1" dirty="0">
                <a:solidFill>
                  <a:schemeClr val="bg1"/>
                </a:solidFill>
              </a:rPr>
              <a:t>E-mail: yoshinori.nishijima@gmail.com</a:t>
            </a:r>
          </a:p>
          <a:p>
            <a:pPr>
              <a:lnSpc>
                <a:spcPct val="100000"/>
              </a:lnSpc>
            </a:pPr>
            <a:r>
              <a:rPr lang="en-US" sz="2000" b="1" dirty="0">
                <a:solidFill>
                  <a:schemeClr val="bg1"/>
                </a:solidFill>
              </a:rPr>
              <a:t>        yotchan@staff.kanazawa-u.ac.jp</a:t>
            </a:r>
          </a:p>
          <a:p>
            <a:pPr>
              <a:lnSpc>
                <a:spcPct val="100000"/>
              </a:lnSpc>
            </a:pPr>
            <a:endParaRPr lang="en-US" sz="2000" b="1" dirty="0">
              <a:solidFill>
                <a:schemeClr val="bg1"/>
              </a:solidFill>
            </a:endParaRPr>
          </a:p>
          <a:p>
            <a:pPr>
              <a:lnSpc>
                <a:spcPct val="100000"/>
              </a:lnSpc>
            </a:pPr>
            <a:r>
              <a:rPr lang="en-US" sz="2000" b="1" dirty="0">
                <a:solidFill>
                  <a:schemeClr val="bg1"/>
                </a:solidFill>
              </a:rPr>
              <a:t>https://researchmap.jp/Yoshinori_Nishijima?lang=en</a:t>
            </a:r>
          </a:p>
          <a:p>
            <a:pPr>
              <a:lnSpc>
                <a:spcPct val="100000"/>
              </a:lnSpc>
            </a:pPr>
            <a:r>
              <a:rPr lang="en-US" sz="2000" b="1" dirty="0">
                <a:solidFill>
                  <a:schemeClr val="bg1"/>
                </a:solidFill>
              </a:rPr>
              <a:t>https://www.researchgate.net/profile/Yoshinori-Nishijima</a:t>
            </a:r>
          </a:p>
        </p:txBody>
      </p:sp>
      <p:sp>
        <p:nvSpPr>
          <p:cNvPr id="7" name="Title 4"/>
          <p:cNvSpPr txBox="1">
            <a:spLocks/>
          </p:cNvSpPr>
          <p:nvPr/>
        </p:nvSpPr>
        <p:spPr>
          <a:xfrm>
            <a:off x="1524000" y="1656700"/>
            <a:ext cx="9144000" cy="3171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600"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1757516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INTRODUCTION</a:t>
            </a:r>
          </a:p>
        </p:txBody>
      </p:sp>
      <p:sp>
        <p:nvSpPr>
          <p:cNvPr id="5" name="Content Placeholder 4"/>
          <p:cNvSpPr>
            <a:spLocks noGrp="1"/>
          </p:cNvSpPr>
          <p:nvPr>
            <p:ph idx="1"/>
          </p:nvPr>
        </p:nvSpPr>
        <p:spPr>
          <a:xfrm>
            <a:off x="579582" y="1376651"/>
            <a:ext cx="10515600" cy="4998981"/>
          </a:xfrm>
        </p:spPr>
        <p:txBody>
          <a:bodyPr>
            <a:normAutofit/>
          </a:bodyPr>
          <a:lstStyle/>
          <a:p>
            <a:pPr marL="0" indent="0">
              <a:buNone/>
            </a:pPr>
            <a:r>
              <a:rPr lang="en-US" sz="2400" dirty="0">
                <a:solidFill>
                  <a:schemeClr val="bg1"/>
                </a:solidFill>
              </a:rPr>
              <a:t>It is said that </a:t>
            </a:r>
            <a:r>
              <a:rPr lang="en-US" sz="2400" dirty="0">
                <a:solidFill>
                  <a:srgbClr val="FFFF00"/>
                </a:solidFill>
              </a:rPr>
              <a:t>each language has its own preferred expressions</a:t>
            </a:r>
            <a:r>
              <a:rPr lang="en-US" sz="2400" dirty="0">
                <a:solidFill>
                  <a:schemeClr val="bg1"/>
                </a:solidFill>
              </a:rPr>
              <a:t>. Japanese tends to be expressed </a:t>
            </a:r>
            <a:r>
              <a:rPr lang="en-US" sz="2400" dirty="0">
                <a:solidFill>
                  <a:srgbClr val="FFFF00"/>
                </a:solidFill>
              </a:rPr>
              <a:t>subjectively from the speaker’s, i.e., focal person’s, standpoint</a:t>
            </a:r>
            <a:r>
              <a:rPr lang="en-US" sz="2400" dirty="0">
                <a:solidFill>
                  <a:schemeClr val="bg1"/>
                </a:solidFill>
              </a:rPr>
              <a:t>, while English seems to be </a:t>
            </a:r>
            <a:r>
              <a:rPr lang="en-US" sz="2400" dirty="0">
                <a:solidFill>
                  <a:srgbClr val="FFFF00"/>
                </a:solidFill>
              </a:rPr>
              <a:t>more factual and objective in its verbalization</a:t>
            </a:r>
            <a:r>
              <a:rPr lang="en-US" sz="2400" dirty="0">
                <a:solidFill>
                  <a:schemeClr val="bg1"/>
                </a:solidFill>
              </a:rPr>
              <a:t>, such as: “</a:t>
            </a:r>
            <a:r>
              <a:rPr lang="ja-JP" altLang="en-US" sz="2400" dirty="0">
                <a:solidFill>
                  <a:schemeClr val="bg1"/>
                </a:solidFill>
              </a:rPr>
              <a:t>財布を取られた </a:t>
            </a:r>
            <a:r>
              <a:rPr lang="en-US" altLang="ja-JP" sz="2400" dirty="0">
                <a:solidFill>
                  <a:schemeClr val="bg1"/>
                </a:solidFill>
              </a:rPr>
              <a:t>(</a:t>
            </a:r>
            <a:r>
              <a:rPr lang="en-US" sz="2400" dirty="0" err="1">
                <a:solidFill>
                  <a:schemeClr val="bg1"/>
                </a:solidFill>
              </a:rPr>
              <a:t>saifu</a:t>
            </a:r>
            <a:r>
              <a:rPr lang="en-US" sz="2400" dirty="0">
                <a:solidFill>
                  <a:schemeClr val="bg1"/>
                </a:solidFill>
              </a:rPr>
              <a:t>-o </a:t>
            </a:r>
            <a:r>
              <a:rPr lang="en-US" sz="2400" dirty="0" err="1">
                <a:solidFill>
                  <a:schemeClr val="bg1"/>
                </a:solidFill>
              </a:rPr>
              <a:t>torare</a:t>
            </a:r>
            <a:r>
              <a:rPr lang="en-US" sz="2400" dirty="0">
                <a:solidFill>
                  <a:schemeClr val="bg1"/>
                </a:solidFill>
              </a:rPr>
              <a:t>-ta) [my wallet was stolen]” in Japanese and its corresponding </a:t>
            </a:r>
            <a:r>
              <a:rPr lang="en-US" altLang="ja-JP" sz="2400" dirty="0">
                <a:solidFill>
                  <a:schemeClr val="bg1"/>
                </a:solidFill>
              </a:rPr>
              <a:t>English translation</a:t>
            </a:r>
            <a:r>
              <a:rPr lang="en-US" sz="2400" dirty="0">
                <a:solidFill>
                  <a:schemeClr val="bg1"/>
                </a:solidFill>
              </a:rPr>
              <a:t> “someone took my wallet.” (</a:t>
            </a:r>
            <a:r>
              <a:rPr lang="en-US" sz="2400" dirty="0" err="1">
                <a:solidFill>
                  <a:schemeClr val="bg1"/>
                </a:solidFill>
              </a:rPr>
              <a:t>Mizutani</a:t>
            </a:r>
            <a:r>
              <a:rPr lang="en-US" sz="2400" dirty="0">
                <a:solidFill>
                  <a:schemeClr val="bg1"/>
                </a:solidFill>
              </a:rPr>
              <a:t>, 2008, 16f.)</a:t>
            </a:r>
          </a:p>
          <a:p>
            <a:pPr marL="0" indent="0">
              <a:buNone/>
            </a:pPr>
            <a:r>
              <a:rPr lang="en-US" sz="2400" dirty="0">
                <a:solidFill>
                  <a:schemeClr val="bg1"/>
                </a:solidFill>
              </a:rPr>
              <a:t>According to Ikegami (2003), Japanese tends to depict an event </a:t>
            </a:r>
            <a:r>
              <a:rPr lang="en-US" sz="2400" dirty="0">
                <a:solidFill>
                  <a:srgbClr val="FFFF00"/>
                </a:solidFill>
              </a:rPr>
              <a:t>from within the situation where it occurs in an experiential and subjective way</a:t>
            </a:r>
            <a:r>
              <a:rPr lang="en-US" sz="2400" dirty="0">
                <a:solidFill>
                  <a:schemeClr val="bg1"/>
                </a:solidFill>
              </a:rPr>
              <a:t>, while English tends to express an event </a:t>
            </a:r>
            <a:r>
              <a:rPr lang="en-US" sz="2400" dirty="0">
                <a:solidFill>
                  <a:srgbClr val="FFFF00"/>
                </a:solidFill>
              </a:rPr>
              <a:t>from outside the situation where it occurs in an objective way</a:t>
            </a:r>
            <a:r>
              <a:rPr lang="en-US" sz="2400" dirty="0">
                <a:solidFill>
                  <a:schemeClr val="bg1"/>
                </a:solidFill>
              </a:rPr>
              <a:t>. This difference in the way languages grasp the situation is referred to as “</a:t>
            </a:r>
            <a:r>
              <a:rPr lang="en-US" sz="2400" dirty="0">
                <a:solidFill>
                  <a:srgbClr val="FFFF00"/>
                </a:solidFill>
              </a:rPr>
              <a:t>subjective construal</a:t>
            </a:r>
            <a:r>
              <a:rPr lang="en-US" sz="2400" dirty="0">
                <a:solidFill>
                  <a:schemeClr val="bg1"/>
                </a:solidFill>
              </a:rPr>
              <a:t>” and “</a:t>
            </a:r>
            <a:r>
              <a:rPr lang="en-US" sz="2400" dirty="0">
                <a:solidFill>
                  <a:srgbClr val="FFFF00"/>
                </a:solidFill>
              </a:rPr>
              <a:t>objective construal</a:t>
            </a:r>
            <a:r>
              <a:rPr lang="en-US" sz="2400" dirty="0">
                <a:solidFill>
                  <a:schemeClr val="bg1"/>
                </a:solidFill>
              </a:rPr>
              <a:t>.” </a:t>
            </a:r>
          </a:p>
          <a:p>
            <a:pPr marL="0" indent="0">
              <a:buNone/>
            </a:pPr>
            <a:r>
              <a:rPr lang="en-US" sz="2400" dirty="0">
                <a:solidFill>
                  <a:schemeClr val="bg1"/>
                </a:solidFill>
              </a:rPr>
              <a:t>The aim of this study is to analyze how directions are expressed in similar traffic accident newspaper articles in Japanese and German in terms of subjective and objective construal, and to verify that Japanese tends to express directions subjectively and German objectively.</a:t>
            </a:r>
          </a:p>
        </p:txBody>
      </p:sp>
    </p:spTree>
    <p:extLst>
      <p:ext uri="{BB962C8B-B14F-4D97-AF65-F5344CB8AC3E}">
        <p14:creationId xmlns:p14="http://schemas.microsoft.com/office/powerpoint/2010/main" val="2950692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LITERATURE REVIEW</a:t>
            </a:r>
          </a:p>
        </p:txBody>
      </p:sp>
      <p:sp>
        <p:nvSpPr>
          <p:cNvPr id="5" name="Content Placeholder 4"/>
          <p:cNvSpPr>
            <a:spLocks noGrp="1"/>
          </p:cNvSpPr>
          <p:nvPr>
            <p:ph idx="1"/>
          </p:nvPr>
        </p:nvSpPr>
        <p:spPr>
          <a:xfrm>
            <a:off x="579582" y="1376651"/>
            <a:ext cx="10515600" cy="5099649"/>
          </a:xfrm>
        </p:spPr>
        <p:txBody>
          <a:bodyPr>
            <a:normAutofit fontScale="77500" lnSpcReduction="20000"/>
          </a:bodyPr>
          <a:lstStyle/>
          <a:p>
            <a:pPr marL="0" indent="0">
              <a:buNone/>
            </a:pPr>
            <a:r>
              <a:rPr lang="en-US" sz="2600" dirty="0">
                <a:solidFill>
                  <a:schemeClr val="bg1"/>
                </a:solidFill>
              </a:rPr>
              <a:t>Ikegami (2000: 290-293) compares the opening sentence of Kawabata Yasunari’s novel </a:t>
            </a:r>
            <a:r>
              <a:rPr lang="en-US" sz="2600" i="1" dirty="0" err="1">
                <a:solidFill>
                  <a:schemeClr val="bg1"/>
                </a:solidFill>
              </a:rPr>
              <a:t>Yukiguni</a:t>
            </a:r>
            <a:r>
              <a:rPr lang="en-US" sz="2600" dirty="0">
                <a:solidFill>
                  <a:schemeClr val="bg1"/>
                </a:solidFill>
              </a:rPr>
              <a:t> with its English translation </a:t>
            </a:r>
            <a:r>
              <a:rPr lang="en-US" altLang="ja-JP" sz="2600" i="1" dirty="0">
                <a:solidFill>
                  <a:schemeClr val="bg1"/>
                </a:solidFill>
              </a:rPr>
              <a:t>Snow Country</a:t>
            </a:r>
            <a:r>
              <a:rPr lang="en-US" altLang="ja-JP" sz="2600" dirty="0">
                <a:solidFill>
                  <a:schemeClr val="bg1"/>
                </a:solidFill>
              </a:rPr>
              <a:t> </a:t>
            </a:r>
            <a:r>
              <a:rPr lang="en-US" sz="2600" dirty="0">
                <a:solidFill>
                  <a:schemeClr val="bg1"/>
                </a:solidFill>
              </a:rPr>
              <a:t>by </a:t>
            </a:r>
            <a:r>
              <a:rPr lang="en-US" sz="2600" dirty="0" err="1">
                <a:solidFill>
                  <a:schemeClr val="bg1"/>
                </a:solidFill>
              </a:rPr>
              <a:t>Seidensticker</a:t>
            </a:r>
            <a:r>
              <a:rPr lang="en-US" sz="2600" dirty="0">
                <a:solidFill>
                  <a:schemeClr val="bg1"/>
                </a:solidFill>
              </a:rPr>
              <a:t> and argues that Japanese is a language of “subject-object congruence” and English a language of “subject-object opposition.”    </a:t>
            </a:r>
          </a:p>
          <a:p>
            <a:pPr marL="0" indent="0">
              <a:buNone/>
            </a:pPr>
            <a:r>
              <a:rPr lang="en-US" sz="2600" dirty="0">
                <a:solidFill>
                  <a:schemeClr val="bg1"/>
                </a:solidFill>
              </a:rPr>
              <a:t>    (1) </a:t>
            </a:r>
            <a:r>
              <a:rPr lang="en-US" sz="2600" dirty="0" err="1">
                <a:solidFill>
                  <a:schemeClr val="bg1"/>
                </a:solidFill>
              </a:rPr>
              <a:t>Kunizakai</a:t>
            </a:r>
            <a:r>
              <a:rPr lang="en-US" sz="2600" dirty="0">
                <a:solidFill>
                  <a:schemeClr val="bg1"/>
                </a:solidFill>
              </a:rPr>
              <a:t>-no                </a:t>
            </a:r>
            <a:r>
              <a:rPr lang="en-US" sz="2600" dirty="0" err="1">
                <a:solidFill>
                  <a:schemeClr val="bg1"/>
                </a:solidFill>
              </a:rPr>
              <a:t>nagai</a:t>
            </a:r>
            <a:r>
              <a:rPr lang="en-US" sz="2600" dirty="0">
                <a:solidFill>
                  <a:schemeClr val="bg1"/>
                </a:solidFill>
              </a:rPr>
              <a:t> </a:t>
            </a:r>
            <a:r>
              <a:rPr lang="en-US" sz="2600" dirty="0" err="1">
                <a:solidFill>
                  <a:schemeClr val="bg1"/>
                </a:solidFill>
              </a:rPr>
              <a:t>tonneru</a:t>
            </a:r>
            <a:r>
              <a:rPr lang="en-US" sz="2600" dirty="0">
                <a:solidFill>
                  <a:schemeClr val="bg1"/>
                </a:solidFill>
              </a:rPr>
              <a:t>-o  </a:t>
            </a:r>
            <a:r>
              <a:rPr lang="en-US" sz="2600" dirty="0" err="1">
                <a:solidFill>
                  <a:schemeClr val="bg1"/>
                </a:solidFill>
              </a:rPr>
              <a:t>nukeru</a:t>
            </a:r>
            <a:r>
              <a:rPr lang="en-US" sz="2600" dirty="0">
                <a:solidFill>
                  <a:schemeClr val="bg1"/>
                </a:solidFill>
              </a:rPr>
              <a:t>-to       </a:t>
            </a:r>
            <a:r>
              <a:rPr lang="en-US" sz="2600" dirty="0" err="1">
                <a:solidFill>
                  <a:schemeClr val="bg1"/>
                </a:solidFill>
              </a:rPr>
              <a:t>yukiguni</a:t>
            </a:r>
            <a:r>
              <a:rPr lang="en-US" sz="2600" dirty="0">
                <a:solidFill>
                  <a:schemeClr val="bg1"/>
                </a:solidFill>
              </a:rPr>
              <a:t>          </a:t>
            </a:r>
            <a:r>
              <a:rPr lang="en-US" sz="2600" dirty="0" err="1">
                <a:solidFill>
                  <a:schemeClr val="bg1"/>
                </a:solidFill>
              </a:rPr>
              <a:t>deatta</a:t>
            </a:r>
            <a:r>
              <a:rPr lang="en-US" sz="2600" dirty="0">
                <a:solidFill>
                  <a:schemeClr val="bg1"/>
                </a:solidFill>
              </a:rPr>
              <a:t>.</a:t>
            </a:r>
          </a:p>
          <a:p>
            <a:pPr marL="0" indent="0">
              <a:buNone/>
            </a:pPr>
            <a:r>
              <a:rPr lang="en-US" sz="2600" dirty="0">
                <a:solidFill>
                  <a:schemeClr val="bg1"/>
                </a:solidFill>
              </a:rPr>
              <a:t>          </a:t>
            </a:r>
            <a:r>
              <a:rPr lang="en-US" sz="2600" dirty="0" err="1">
                <a:solidFill>
                  <a:schemeClr val="bg1"/>
                </a:solidFill>
              </a:rPr>
              <a:t>country.border</a:t>
            </a:r>
            <a:r>
              <a:rPr lang="en-US" sz="2600" dirty="0">
                <a:solidFill>
                  <a:schemeClr val="bg1"/>
                </a:solidFill>
              </a:rPr>
              <a:t>-POSS long   tunnel-OBJ </a:t>
            </a:r>
            <a:r>
              <a:rPr lang="en-US" sz="2600" dirty="0" err="1">
                <a:solidFill>
                  <a:schemeClr val="bg1"/>
                </a:solidFill>
              </a:rPr>
              <a:t>go.out</a:t>
            </a:r>
            <a:r>
              <a:rPr lang="en-US" sz="2600" dirty="0">
                <a:solidFill>
                  <a:schemeClr val="bg1"/>
                </a:solidFill>
              </a:rPr>
              <a:t>-when </a:t>
            </a:r>
            <a:r>
              <a:rPr lang="en-US" sz="2600" dirty="0" err="1">
                <a:solidFill>
                  <a:schemeClr val="bg1"/>
                </a:solidFill>
              </a:rPr>
              <a:t>snow.country</a:t>
            </a:r>
            <a:r>
              <a:rPr lang="en-US" sz="2600" dirty="0">
                <a:solidFill>
                  <a:schemeClr val="bg1"/>
                </a:solidFill>
              </a:rPr>
              <a:t> COPULA-PAST</a:t>
            </a:r>
          </a:p>
          <a:p>
            <a:pPr marL="0" indent="0">
              <a:buNone/>
            </a:pPr>
            <a:r>
              <a:rPr lang="en-US" sz="2600" dirty="0">
                <a:solidFill>
                  <a:schemeClr val="bg1"/>
                </a:solidFill>
              </a:rPr>
              <a:t>    (2)</a:t>
            </a:r>
            <a:r>
              <a:rPr lang="en-US" altLang="ja-JP" sz="2600" dirty="0">
                <a:solidFill>
                  <a:schemeClr val="bg1"/>
                </a:solidFill>
              </a:rPr>
              <a:t> The train came out of the long tunnel into the snow country.</a:t>
            </a:r>
            <a:endParaRPr lang="en-US" sz="2600" dirty="0">
              <a:solidFill>
                <a:schemeClr val="bg1"/>
              </a:solidFill>
            </a:endParaRPr>
          </a:p>
          <a:p>
            <a:pPr marL="0" indent="0">
              <a:buNone/>
            </a:pPr>
            <a:r>
              <a:rPr lang="en-US" sz="2600" dirty="0">
                <a:solidFill>
                  <a:schemeClr val="bg1"/>
                </a:solidFill>
              </a:rPr>
              <a:t>(1) is a sentence in which the narrator expresses an experiential awareness, perhaps from the protagonist's point of view, that as soon as the train came out of the long, dark tunnel, the landscape changed completely and he realized that he entered a snow country. In other words, in Japanese, there is no separation between the subject (the narrator) and the object (the world depicted), and the expressing subject and the depicted object are not clearly separated, but are integrated into a single world. </a:t>
            </a:r>
          </a:p>
          <a:p>
            <a:pPr marL="0" indent="0">
              <a:buNone/>
            </a:pPr>
            <a:r>
              <a:rPr lang="en-US" sz="2600" dirty="0">
                <a:solidFill>
                  <a:schemeClr val="bg1"/>
                </a:solidFill>
              </a:rPr>
              <a:t>In (2), however, the composition is that the narrator explains to the reader the scene where the train has left the long tunnel and entered the snow country. In other words, the framework can be read as a separation between the expressing subject of the story and the world in which the story is told, with the narrator explaining to the reader what is happening in the story world from outside the story world.</a:t>
            </a:r>
          </a:p>
          <a:p>
            <a:pPr marL="0" indent="0">
              <a:buNone/>
            </a:pPr>
            <a:r>
              <a:rPr lang="en-US" sz="2600" dirty="0">
                <a:solidFill>
                  <a:schemeClr val="bg1"/>
                </a:solidFill>
              </a:rPr>
              <a:t>The above examples show that </a:t>
            </a:r>
            <a:r>
              <a:rPr lang="en-US" sz="2600" dirty="0">
                <a:solidFill>
                  <a:srgbClr val="FFFF00"/>
                </a:solidFill>
              </a:rPr>
              <a:t>each language has its preferred way of expression</a:t>
            </a:r>
            <a:r>
              <a:rPr lang="en-US" sz="2600" dirty="0">
                <a:solidFill>
                  <a:schemeClr val="bg1"/>
                </a:solidFill>
              </a:rPr>
              <a:t>.</a:t>
            </a:r>
          </a:p>
        </p:txBody>
      </p:sp>
    </p:spTree>
    <p:extLst>
      <p:ext uri="{BB962C8B-B14F-4D97-AF65-F5344CB8AC3E}">
        <p14:creationId xmlns:p14="http://schemas.microsoft.com/office/powerpoint/2010/main" val="232488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METHOD</a:t>
            </a:r>
          </a:p>
        </p:txBody>
      </p:sp>
      <p:sp>
        <p:nvSpPr>
          <p:cNvPr id="5" name="Content Placeholder 4"/>
          <p:cNvSpPr>
            <a:spLocks noGrp="1"/>
          </p:cNvSpPr>
          <p:nvPr>
            <p:ph idx="1"/>
          </p:nvPr>
        </p:nvSpPr>
        <p:spPr>
          <a:xfrm>
            <a:off x="579582" y="1376652"/>
            <a:ext cx="10515600" cy="4839590"/>
          </a:xfrm>
        </p:spPr>
        <p:txBody>
          <a:bodyPr>
            <a:normAutofit/>
          </a:bodyPr>
          <a:lstStyle/>
          <a:p>
            <a:pPr marL="0" indent="0">
              <a:buNone/>
            </a:pPr>
            <a:r>
              <a:rPr lang="en-US" sz="2400" dirty="0">
                <a:solidFill>
                  <a:schemeClr val="bg1"/>
                </a:solidFill>
              </a:rPr>
              <a:t>As mentioned above, Japanese tends to be expressed subjectively, while Western languages such as English and German tend to be expressed objectively. </a:t>
            </a:r>
          </a:p>
          <a:p>
            <a:pPr marL="0" indent="0">
              <a:buNone/>
            </a:pPr>
            <a:r>
              <a:rPr lang="en-US" sz="2400" dirty="0">
                <a:solidFill>
                  <a:schemeClr val="bg1"/>
                </a:solidFill>
              </a:rPr>
              <a:t>In order to find out whether this tendency also exists in the expression of directional instructions, a comparison was made between Japanese and German newspaper articles, which corresponded almost exactly in terms of content.</a:t>
            </a:r>
          </a:p>
          <a:p>
            <a:pPr marL="0" indent="0">
              <a:buNone/>
            </a:pPr>
            <a:r>
              <a:rPr lang="en-US" sz="2400" dirty="0">
                <a:solidFill>
                  <a:schemeClr val="bg1"/>
                </a:solidFill>
              </a:rPr>
              <a:t>Specifically, an article on a traffic accident, which occurs on a daily basis and is reported within the same 5W1H (</a:t>
            </a:r>
            <a:r>
              <a:rPr lang="en-US" sz="2400" i="1" dirty="0">
                <a:solidFill>
                  <a:schemeClr val="bg1"/>
                </a:solidFill>
              </a:rPr>
              <a:t>6 W-</a:t>
            </a:r>
            <a:r>
              <a:rPr lang="en-US" sz="2400" i="1" dirty="0" err="1">
                <a:solidFill>
                  <a:schemeClr val="bg1"/>
                </a:solidFill>
              </a:rPr>
              <a:t>Fragen</a:t>
            </a:r>
            <a:r>
              <a:rPr lang="en-US" sz="2400" dirty="0">
                <a:solidFill>
                  <a:schemeClr val="bg1"/>
                </a:solidFill>
              </a:rPr>
              <a:t>) framework, will be </a:t>
            </a:r>
            <a:r>
              <a:rPr lang="en-US" sz="2400" dirty="0" err="1">
                <a:solidFill>
                  <a:schemeClr val="bg1"/>
                </a:solidFill>
              </a:rPr>
              <a:t>analysed</a:t>
            </a:r>
            <a:r>
              <a:rPr lang="en-US" sz="2400" dirty="0">
                <a:solidFill>
                  <a:schemeClr val="bg1"/>
                </a:solidFill>
              </a:rPr>
              <a:t> as a case study.</a:t>
            </a:r>
          </a:p>
          <a:p>
            <a:pPr marL="0" indent="0">
              <a:buNone/>
            </a:pPr>
            <a:r>
              <a:rPr lang="en-US" sz="2400" b="1" dirty="0">
                <a:solidFill>
                  <a:schemeClr val="bg1"/>
                </a:solidFill>
              </a:rPr>
              <a:t>Hypothesis</a:t>
            </a:r>
            <a:r>
              <a:rPr lang="en-US" sz="2400" dirty="0">
                <a:solidFill>
                  <a:schemeClr val="bg1"/>
                </a:solidFill>
              </a:rPr>
              <a:t>: </a:t>
            </a:r>
          </a:p>
          <a:p>
            <a:pPr marL="0" indent="0">
              <a:buNone/>
            </a:pPr>
            <a:r>
              <a:rPr lang="en-US" sz="2400" dirty="0">
                <a:solidFill>
                  <a:schemeClr val="bg1"/>
                </a:solidFill>
              </a:rPr>
              <a:t>Japanese directional expressions are made from the subjective point of view of a  particular person. In German, on the other hand, directions are given from an    objective point of view.</a:t>
            </a:r>
          </a:p>
        </p:txBody>
      </p:sp>
    </p:spTree>
    <p:extLst>
      <p:ext uri="{BB962C8B-B14F-4D97-AF65-F5344CB8AC3E}">
        <p14:creationId xmlns:p14="http://schemas.microsoft.com/office/powerpoint/2010/main" val="915989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FINDING AND DISCUSSION</a:t>
            </a:r>
          </a:p>
        </p:txBody>
      </p:sp>
      <p:sp>
        <p:nvSpPr>
          <p:cNvPr id="5" name="Content Placeholder 4"/>
          <p:cNvSpPr>
            <a:spLocks noGrp="1"/>
          </p:cNvSpPr>
          <p:nvPr>
            <p:ph idx="1"/>
          </p:nvPr>
        </p:nvSpPr>
        <p:spPr>
          <a:xfrm>
            <a:off x="579582" y="1376652"/>
            <a:ext cx="10515600" cy="4351338"/>
          </a:xfrm>
        </p:spPr>
        <p:txBody>
          <a:bodyPr>
            <a:normAutofit/>
          </a:bodyPr>
          <a:lstStyle/>
          <a:p>
            <a:pPr marL="0" indent="0">
              <a:buNone/>
            </a:pPr>
            <a:r>
              <a:rPr lang="en-US" sz="2400" b="1" dirty="0">
                <a:solidFill>
                  <a:schemeClr val="bg1"/>
                </a:solidFill>
              </a:rPr>
              <a:t>Japanese newspaper article</a:t>
            </a:r>
          </a:p>
          <a:p>
            <a:pPr marL="0" indent="0">
              <a:buNone/>
            </a:pPr>
            <a:r>
              <a:rPr lang="en-US" sz="2000" i="1" dirty="0">
                <a:solidFill>
                  <a:schemeClr val="bg1"/>
                </a:solidFill>
              </a:rPr>
              <a:t>Ishikawa NEWS WEB</a:t>
            </a:r>
          </a:p>
          <a:p>
            <a:pPr marL="0" indent="0">
              <a:buNone/>
            </a:pPr>
            <a:r>
              <a:rPr lang="en-US" altLang="ja-JP" sz="2000" dirty="0" err="1">
                <a:solidFill>
                  <a:schemeClr val="bg1"/>
                </a:solidFill>
              </a:rPr>
              <a:t>Kanazawashi</a:t>
            </a:r>
            <a:r>
              <a:rPr lang="en-US" altLang="ja-JP" sz="2000" dirty="0">
                <a:solidFill>
                  <a:schemeClr val="bg1"/>
                </a:solidFill>
              </a:rPr>
              <a:t>-no </a:t>
            </a:r>
            <a:r>
              <a:rPr lang="en-US" altLang="ja-JP" sz="2000" dirty="0" err="1">
                <a:solidFill>
                  <a:schemeClr val="bg1"/>
                </a:solidFill>
              </a:rPr>
              <a:t>koosaten</a:t>
            </a:r>
            <a:r>
              <a:rPr lang="en-US" altLang="ja-JP" sz="2000" dirty="0">
                <a:solidFill>
                  <a:schemeClr val="bg1"/>
                </a:solidFill>
              </a:rPr>
              <a:t>-de </a:t>
            </a:r>
            <a:r>
              <a:rPr lang="en-US" altLang="ja-JP" sz="2000" dirty="0" err="1">
                <a:solidFill>
                  <a:schemeClr val="bg1"/>
                </a:solidFill>
              </a:rPr>
              <a:t>danshi</a:t>
            </a:r>
            <a:r>
              <a:rPr lang="en-US" altLang="ja-JP" sz="2000" dirty="0">
                <a:solidFill>
                  <a:schemeClr val="bg1"/>
                </a:solidFill>
              </a:rPr>
              <a:t> </a:t>
            </a:r>
            <a:r>
              <a:rPr lang="en-US" altLang="ja-JP" sz="2000" dirty="0" err="1">
                <a:solidFill>
                  <a:schemeClr val="bg1"/>
                </a:solidFill>
              </a:rPr>
              <a:t>shoogakusei</a:t>
            </a:r>
            <a:r>
              <a:rPr lang="en-US" altLang="ja-JP" sz="2000" dirty="0">
                <a:solidFill>
                  <a:schemeClr val="bg1"/>
                </a:solidFill>
              </a:rPr>
              <a:t> </a:t>
            </a:r>
            <a:r>
              <a:rPr lang="en-US" altLang="ja-JP" sz="2000" dirty="0" err="1">
                <a:solidFill>
                  <a:schemeClr val="bg1"/>
                </a:solidFill>
              </a:rPr>
              <a:t>hanerare</a:t>
            </a:r>
            <a:r>
              <a:rPr lang="en-US" altLang="ja-JP" sz="2000" dirty="0">
                <a:solidFill>
                  <a:schemeClr val="bg1"/>
                </a:solidFill>
              </a:rPr>
              <a:t> </a:t>
            </a:r>
            <a:r>
              <a:rPr lang="en-US" altLang="ja-JP" sz="2000" dirty="0" err="1">
                <a:solidFill>
                  <a:schemeClr val="bg1"/>
                </a:solidFill>
              </a:rPr>
              <a:t>shiboo</a:t>
            </a:r>
            <a:endParaRPr lang="en-US" altLang="ja-JP" sz="2000" dirty="0">
              <a:solidFill>
                <a:schemeClr val="bg1"/>
              </a:solidFill>
            </a:endParaRPr>
          </a:p>
          <a:p>
            <a:pPr marL="0" indent="0">
              <a:buNone/>
            </a:pPr>
            <a:r>
              <a:rPr lang="en-US" altLang="ja-JP" sz="2000" dirty="0">
                <a:solidFill>
                  <a:schemeClr val="bg1"/>
                </a:solidFill>
              </a:rPr>
              <a:t>[A schoolboy was hit and killed at an intersection in Kanazawa.]</a:t>
            </a:r>
          </a:p>
          <a:p>
            <a:pPr marL="0" indent="0">
              <a:buNone/>
            </a:pPr>
            <a:r>
              <a:rPr lang="en-US" altLang="ja-JP" sz="2000" dirty="0">
                <a:solidFill>
                  <a:schemeClr val="bg1"/>
                </a:solidFill>
              </a:rPr>
              <a:t>April 28, 21:22</a:t>
            </a:r>
          </a:p>
          <a:p>
            <a:pPr marL="0" indent="0">
              <a:buNone/>
            </a:pPr>
            <a:r>
              <a:rPr lang="en-US" sz="2000" dirty="0">
                <a:solidFill>
                  <a:schemeClr val="bg1"/>
                </a:solidFill>
              </a:rPr>
              <a:t>“… 28nichi </a:t>
            </a:r>
            <a:r>
              <a:rPr lang="en-US" sz="2000" dirty="0" err="1">
                <a:solidFill>
                  <a:schemeClr val="bg1"/>
                </a:solidFill>
              </a:rPr>
              <a:t>gogo</a:t>
            </a:r>
            <a:r>
              <a:rPr lang="en-US" sz="2000" dirty="0">
                <a:solidFill>
                  <a:schemeClr val="bg1"/>
                </a:solidFill>
              </a:rPr>
              <a:t> 3jihan </a:t>
            </a:r>
            <a:r>
              <a:rPr lang="en-US" sz="2000" dirty="0" err="1">
                <a:solidFill>
                  <a:schemeClr val="bg1"/>
                </a:solidFill>
              </a:rPr>
              <a:t>goro</a:t>
            </a:r>
            <a:r>
              <a:rPr lang="en-US" sz="2000" dirty="0">
                <a:solidFill>
                  <a:schemeClr val="bg1"/>
                </a:solidFill>
              </a:rPr>
              <a:t> </a:t>
            </a:r>
            <a:r>
              <a:rPr lang="en-US" sz="2000" dirty="0" err="1">
                <a:solidFill>
                  <a:schemeClr val="bg1"/>
                </a:solidFill>
              </a:rPr>
              <a:t>kanazawashi</a:t>
            </a:r>
            <a:r>
              <a:rPr lang="en-US" sz="2000" dirty="0">
                <a:solidFill>
                  <a:schemeClr val="bg1"/>
                </a:solidFill>
              </a:rPr>
              <a:t> </a:t>
            </a:r>
            <a:r>
              <a:rPr lang="en-US" sz="2000" dirty="0" err="1">
                <a:solidFill>
                  <a:schemeClr val="bg1"/>
                </a:solidFill>
              </a:rPr>
              <a:t>tagamihonmachi</a:t>
            </a:r>
            <a:r>
              <a:rPr lang="en-US" sz="2000" dirty="0">
                <a:solidFill>
                  <a:schemeClr val="bg1"/>
                </a:solidFill>
              </a:rPr>
              <a:t>-no </a:t>
            </a:r>
            <a:r>
              <a:rPr lang="en-US" sz="2000" dirty="0" err="1">
                <a:solidFill>
                  <a:schemeClr val="bg1"/>
                </a:solidFill>
              </a:rPr>
              <a:t>koosaten</a:t>
            </a:r>
            <a:r>
              <a:rPr lang="en-US" sz="2000" dirty="0">
                <a:solidFill>
                  <a:schemeClr val="bg1"/>
                </a:solidFill>
              </a:rPr>
              <a:t>-de </a:t>
            </a:r>
            <a:r>
              <a:rPr lang="en-US" sz="2000" dirty="0" err="1">
                <a:solidFill>
                  <a:schemeClr val="bg1"/>
                </a:solidFill>
              </a:rPr>
              <a:t>otokonoko</a:t>
            </a:r>
            <a:r>
              <a:rPr lang="en-US" sz="2000" dirty="0">
                <a:solidFill>
                  <a:schemeClr val="bg1"/>
                </a:solidFill>
              </a:rPr>
              <a:t>-ga </a:t>
            </a:r>
            <a:r>
              <a:rPr lang="en-US" sz="2000" dirty="0" err="1">
                <a:solidFill>
                  <a:schemeClr val="bg1"/>
                </a:solidFill>
              </a:rPr>
              <a:t>oudanhodoo</a:t>
            </a:r>
            <a:r>
              <a:rPr lang="en-US" sz="2000" dirty="0">
                <a:solidFill>
                  <a:schemeClr val="bg1"/>
                </a:solidFill>
              </a:rPr>
              <a:t>-o </a:t>
            </a:r>
            <a:r>
              <a:rPr lang="en-US" sz="2000" dirty="0" err="1">
                <a:solidFill>
                  <a:schemeClr val="bg1"/>
                </a:solidFill>
              </a:rPr>
              <a:t>watatteita-tokoro</a:t>
            </a:r>
            <a:r>
              <a:rPr lang="en-US" sz="2000" dirty="0">
                <a:solidFill>
                  <a:schemeClr val="bg1"/>
                </a:solidFill>
              </a:rPr>
              <a:t> </a:t>
            </a:r>
            <a:r>
              <a:rPr lang="en-US" sz="2000" dirty="0" err="1">
                <a:solidFill>
                  <a:srgbClr val="FFFF00"/>
                </a:solidFill>
              </a:rPr>
              <a:t>hidarigawa</a:t>
            </a:r>
            <a:r>
              <a:rPr lang="en-US" sz="2000" dirty="0">
                <a:solidFill>
                  <a:srgbClr val="FFFF00"/>
                </a:solidFill>
              </a:rPr>
              <a:t>-kara </a:t>
            </a:r>
            <a:r>
              <a:rPr lang="en-US" sz="2000" dirty="0" err="1">
                <a:solidFill>
                  <a:srgbClr val="FFFF00"/>
                </a:solidFill>
              </a:rPr>
              <a:t>kita</a:t>
            </a:r>
            <a:r>
              <a:rPr lang="en-US" sz="2000" dirty="0">
                <a:solidFill>
                  <a:srgbClr val="FFFF00"/>
                </a:solidFill>
              </a:rPr>
              <a:t> </a:t>
            </a:r>
            <a:r>
              <a:rPr lang="en-US" sz="2000" dirty="0" err="1">
                <a:solidFill>
                  <a:srgbClr val="FFFF00"/>
                </a:solidFill>
              </a:rPr>
              <a:t>jooyoosha-ni</a:t>
            </a:r>
            <a:r>
              <a:rPr lang="en-US" sz="2000" dirty="0">
                <a:solidFill>
                  <a:srgbClr val="FFFF00"/>
                </a:solidFill>
              </a:rPr>
              <a:t> </a:t>
            </a:r>
            <a:r>
              <a:rPr lang="en-US" sz="2000" dirty="0" err="1">
                <a:solidFill>
                  <a:srgbClr val="FFFF00"/>
                </a:solidFill>
              </a:rPr>
              <a:t>haneraremashita</a:t>
            </a:r>
            <a:r>
              <a:rPr lang="en-US" sz="2000" dirty="0">
                <a:solidFill>
                  <a:schemeClr val="bg1"/>
                </a:solidFill>
              </a:rPr>
              <a:t>. …”</a:t>
            </a:r>
          </a:p>
          <a:p>
            <a:pPr marL="0" indent="0">
              <a:buNone/>
            </a:pPr>
            <a:r>
              <a:rPr lang="en-US" sz="2000" dirty="0">
                <a:solidFill>
                  <a:schemeClr val="bg1"/>
                </a:solidFill>
              </a:rPr>
              <a:t>[“… At around 3.30pm on April 28, a boy </a:t>
            </a:r>
            <a:r>
              <a:rPr lang="en-US" altLang="ja-JP" sz="2000" dirty="0">
                <a:solidFill>
                  <a:srgbClr val="FFFF00"/>
                </a:solidFill>
              </a:rPr>
              <a:t>was hit by a passenger car coming from the left side</a:t>
            </a:r>
            <a:r>
              <a:rPr lang="en-US" altLang="ja-JP" sz="2000" dirty="0">
                <a:solidFill>
                  <a:schemeClr val="bg1"/>
                </a:solidFill>
              </a:rPr>
              <a:t> when he </a:t>
            </a:r>
            <a:r>
              <a:rPr lang="en-US" sz="2000" dirty="0">
                <a:solidFill>
                  <a:schemeClr val="bg1"/>
                </a:solidFill>
              </a:rPr>
              <a:t>was crossing a pedestrian crossing at an intersection in </a:t>
            </a:r>
            <a:r>
              <a:rPr lang="en-US" sz="2000" dirty="0" err="1">
                <a:solidFill>
                  <a:schemeClr val="bg1"/>
                </a:solidFill>
              </a:rPr>
              <a:t>Tagamihonmachi</a:t>
            </a:r>
            <a:r>
              <a:rPr lang="en-US" sz="2000" dirty="0">
                <a:solidFill>
                  <a:schemeClr val="bg1"/>
                </a:solidFill>
              </a:rPr>
              <a:t>, Kanazawa. …”]</a:t>
            </a:r>
          </a:p>
          <a:p>
            <a:pPr marL="0" indent="0">
              <a:buNone/>
            </a:pPr>
            <a:endParaRPr lang="en-US" sz="2000" dirty="0">
              <a:solidFill>
                <a:schemeClr val="bg1"/>
              </a:solidFill>
            </a:endParaRPr>
          </a:p>
          <a:p>
            <a:pPr marL="0" indent="0">
              <a:buNone/>
            </a:pPr>
            <a:endParaRPr lang="en-US" sz="2000" dirty="0">
              <a:solidFill>
                <a:schemeClr val="bg1"/>
              </a:solidFill>
            </a:endParaRPr>
          </a:p>
          <a:p>
            <a:pPr marL="0" indent="0">
              <a:buNone/>
            </a:pPr>
            <a:endParaRPr lang="en-US" sz="2000" dirty="0">
              <a:solidFill>
                <a:schemeClr val="bg1"/>
              </a:solidFill>
            </a:endParaRPr>
          </a:p>
        </p:txBody>
      </p:sp>
      <p:pic>
        <p:nvPicPr>
          <p:cNvPr id="2" name="図 1">
            <a:extLst>
              <a:ext uri="{FF2B5EF4-FFF2-40B4-BE49-F238E27FC236}">
                <a16:creationId xmlns:a16="http://schemas.microsoft.com/office/drawing/2014/main" id="{2D1B4EC8-94F7-99B6-38A6-34A0FBBC7973}"/>
              </a:ext>
            </a:extLst>
          </p:cNvPr>
          <p:cNvPicPr>
            <a:picLocks noChangeAspect="1"/>
          </p:cNvPicPr>
          <p:nvPr/>
        </p:nvPicPr>
        <p:blipFill>
          <a:blip r:embed="rId2"/>
          <a:stretch>
            <a:fillRect/>
          </a:stretch>
        </p:blipFill>
        <p:spPr>
          <a:xfrm>
            <a:off x="7784887" y="412077"/>
            <a:ext cx="4288867" cy="2758962"/>
          </a:xfrm>
          <a:prstGeom prst="rect">
            <a:avLst/>
          </a:prstGeom>
        </p:spPr>
      </p:pic>
    </p:spTree>
    <p:extLst>
      <p:ext uri="{BB962C8B-B14F-4D97-AF65-F5344CB8AC3E}">
        <p14:creationId xmlns:p14="http://schemas.microsoft.com/office/powerpoint/2010/main" val="599952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FINDING AND DISCUSSION</a:t>
            </a:r>
          </a:p>
        </p:txBody>
      </p:sp>
      <p:sp>
        <p:nvSpPr>
          <p:cNvPr id="5" name="Content Placeholder 4"/>
          <p:cNvSpPr>
            <a:spLocks noGrp="1"/>
          </p:cNvSpPr>
          <p:nvPr>
            <p:ph idx="1"/>
          </p:nvPr>
        </p:nvSpPr>
        <p:spPr>
          <a:xfrm>
            <a:off x="579582" y="1376651"/>
            <a:ext cx="10515600" cy="4747311"/>
          </a:xfrm>
        </p:spPr>
        <p:txBody>
          <a:bodyPr>
            <a:normAutofit fontScale="92500" lnSpcReduction="10000"/>
          </a:bodyPr>
          <a:lstStyle/>
          <a:p>
            <a:pPr marL="0" indent="0">
              <a:buNone/>
            </a:pPr>
            <a:r>
              <a:rPr lang="en-US" sz="2600" b="1" dirty="0">
                <a:solidFill>
                  <a:schemeClr val="bg1"/>
                </a:solidFill>
              </a:rPr>
              <a:t>Explanation of the Japanese expression</a:t>
            </a:r>
          </a:p>
          <a:p>
            <a:pPr marL="0" indent="0">
              <a:buNone/>
            </a:pPr>
            <a:r>
              <a:rPr lang="en-US" sz="2400" dirty="0">
                <a:solidFill>
                  <a:schemeClr val="bg1"/>
                </a:solidFill>
              </a:rPr>
              <a:t>“… </a:t>
            </a:r>
            <a:r>
              <a:rPr lang="en-US" sz="2400" dirty="0" err="1">
                <a:solidFill>
                  <a:srgbClr val="FFFF00"/>
                </a:solidFill>
              </a:rPr>
              <a:t>hidarigawa</a:t>
            </a:r>
            <a:r>
              <a:rPr lang="en-US" sz="2400" dirty="0">
                <a:solidFill>
                  <a:srgbClr val="FFFF00"/>
                </a:solidFill>
              </a:rPr>
              <a:t>-kara </a:t>
            </a:r>
            <a:r>
              <a:rPr lang="en-US" sz="2400" dirty="0" err="1">
                <a:solidFill>
                  <a:srgbClr val="FFFF00"/>
                </a:solidFill>
              </a:rPr>
              <a:t>kita</a:t>
            </a:r>
            <a:r>
              <a:rPr lang="en-US" sz="2400" dirty="0">
                <a:solidFill>
                  <a:srgbClr val="FFFF00"/>
                </a:solidFill>
              </a:rPr>
              <a:t>               </a:t>
            </a:r>
            <a:r>
              <a:rPr lang="en-US" sz="2400" dirty="0" err="1">
                <a:solidFill>
                  <a:schemeClr val="bg1"/>
                </a:solidFill>
              </a:rPr>
              <a:t>jooyoosha-ni</a:t>
            </a:r>
            <a:r>
              <a:rPr lang="en-US" sz="2400" dirty="0">
                <a:solidFill>
                  <a:schemeClr val="bg1"/>
                </a:solidFill>
              </a:rPr>
              <a:t>       </a:t>
            </a:r>
            <a:r>
              <a:rPr lang="en-US" sz="2400" dirty="0" err="1">
                <a:solidFill>
                  <a:schemeClr val="bg1"/>
                </a:solidFill>
              </a:rPr>
              <a:t>haneraremashita</a:t>
            </a:r>
            <a:r>
              <a:rPr lang="en-US" sz="2400" dirty="0">
                <a:solidFill>
                  <a:schemeClr val="bg1"/>
                </a:solidFill>
              </a:rPr>
              <a:t>. …”</a:t>
            </a:r>
          </a:p>
          <a:p>
            <a:pPr marL="0" indent="0">
              <a:buNone/>
            </a:pPr>
            <a:r>
              <a:rPr lang="en-US" sz="2400" dirty="0">
                <a:solidFill>
                  <a:schemeClr val="bg1"/>
                </a:solidFill>
              </a:rPr>
              <a:t>      </a:t>
            </a:r>
            <a:r>
              <a:rPr lang="en-US" sz="2400" dirty="0" err="1">
                <a:solidFill>
                  <a:schemeClr val="bg1"/>
                </a:solidFill>
              </a:rPr>
              <a:t>left.side</a:t>
            </a:r>
            <a:r>
              <a:rPr lang="en-US" sz="2400" dirty="0">
                <a:solidFill>
                  <a:schemeClr val="bg1"/>
                </a:solidFill>
              </a:rPr>
              <a:t>-from     come-PAST </a:t>
            </a:r>
            <a:r>
              <a:rPr lang="en-US" sz="2400" dirty="0" err="1">
                <a:solidFill>
                  <a:schemeClr val="bg1"/>
                </a:solidFill>
              </a:rPr>
              <a:t>passenger.car</a:t>
            </a:r>
            <a:r>
              <a:rPr lang="en-US" sz="2400" dirty="0">
                <a:solidFill>
                  <a:schemeClr val="bg1"/>
                </a:solidFill>
              </a:rPr>
              <a:t>-by hit-PASS-PAST</a:t>
            </a:r>
          </a:p>
          <a:p>
            <a:pPr marL="0" indent="0">
              <a:buNone/>
            </a:pPr>
            <a:r>
              <a:rPr lang="en-US" sz="2400" dirty="0">
                <a:solidFill>
                  <a:schemeClr val="bg1"/>
                </a:solidFill>
              </a:rPr>
              <a:t>“… was hit by a passenger car </a:t>
            </a:r>
            <a:r>
              <a:rPr lang="en-US" sz="2400" dirty="0">
                <a:solidFill>
                  <a:srgbClr val="FFFF00"/>
                </a:solidFill>
              </a:rPr>
              <a:t>coming from the left side</a:t>
            </a:r>
            <a:r>
              <a:rPr lang="en-US" sz="2400" dirty="0">
                <a:solidFill>
                  <a:schemeClr val="bg1"/>
                </a:solidFill>
              </a:rPr>
              <a:t>…”</a:t>
            </a:r>
          </a:p>
          <a:p>
            <a:pPr marL="0" indent="0">
              <a:buNone/>
            </a:pPr>
            <a:endParaRPr lang="en-US" sz="2400" dirty="0">
              <a:solidFill>
                <a:schemeClr val="bg1"/>
              </a:solidFill>
            </a:endParaRPr>
          </a:p>
          <a:p>
            <a:pPr marL="0" indent="0">
              <a:buNone/>
            </a:pPr>
            <a:r>
              <a:rPr lang="en-US" sz="2400" dirty="0">
                <a:solidFill>
                  <a:schemeClr val="bg1"/>
                </a:solidFill>
              </a:rPr>
              <a:t>    </a:t>
            </a:r>
            <a:r>
              <a:rPr lang="en-US" sz="2000" dirty="0">
                <a:solidFill>
                  <a:schemeClr val="bg1"/>
                </a:solidFill>
              </a:rPr>
              <a:t>“</a:t>
            </a:r>
            <a:r>
              <a:rPr lang="en-US" sz="2000" dirty="0" err="1">
                <a:solidFill>
                  <a:srgbClr val="FFFF00"/>
                </a:solidFill>
              </a:rPr>
              <a:t>hidarigawa</a:t>
            </a:r>
            <a:r>
              <a:rPr lang="en-US" sz="2000" dirty="0">
                <a:solidFill>
                  <a:srgbClr val="FFFF00"/>
                </a:solidFill>
              </a:rPr>
              <a:t>-kara </a:t>
            </a:r>
            <a:r>
              <a:rPr lang="en-US" sz="2000" dirty="0" err="1">
                <a:solidFill>
                  <a:srgbClr val="FFFF00"/>
                </a:solidFill>
              </a:rPr>
              <a:t>kita</a:t>
            </a:r>
            <a:r>
              <a:rPr lang="en-US" sz="2000" dirty="0">
                <a:solidFill>
                  <a:schemeClr val="bg1"/>
                </a:solidFill>
              </a:rPr>
              <a:t>”</a:t>
            </a:r>
          </a:p>
          <a:p>
            <a:pPr marL="0" indent="0">
              <a:buNone/>
            </a:pPr>
            <a:r>
              <a:rPr lang="en-US" sz="2000" dirty="0">
                <a:solidFill>
                  <a:schemeClr val="bg1"/>
                </a:solidFill>
              </a:rPr>
              <a:t>       </a:t>
            </a:r>
            <a:r>
              <a:rPr lang="en-US" sz="2000" dirty="0" err="1">
                <a:solidFill>
                  <a:srgbClr val="FFFF00"/>
                </a:solidFill>
              </a:rPr>
              <a:t>left.side</a:t>
            </a:r>
            <a:r>
              <a:rPr lang="en-US" sz="2000" dirty="0">
                <a:solidFill>
                  <a:srgbClr val="FFFF00"/>
                </a:solidFill>
              </a:rPr>
              <a:t>-from     </a:t>
            </a:r>
            <a:r>
              <a:rPr lang="en-US" sz="2000" dirty="0" err="1">
                <a:solidFill>
                  <a:srgbClr val="FFFF00"/>
                </a:solidFill>
              </a:rPr>
              <a:t>come.PAST</a:t>
            </a:r>
            <a:endParaRPr lang="en-US" sz="2000" dirty="0">
              <a:solidFill>
                <a:srgbClr val="FFFF00"/>
              </a:solidFill>
            </a:endParaRPr>
          </a:p>
          <a:p>
            <a:pPr marL="0" indent="0">
              <a:buNone/>
            </a:pPr>
            <a:endParaRPr lang="en-US" sz="2400" dirty="0">
              <a:solidFill>
                <a:schemeClr val="bg1"/>
              </a:solidFill>
            </a:endParaRPr>
          </a:p>
          <a:p>
            <a:pPr marL="0" indent="0">
              <a:buNone/>
            </a:pPr>
            <a:r>
              <a:rPr lang="en-US" sz="2400" dirty="0">
                <a:solidFill>
                  <a:schemeClr val="bg1"/>
                </a:solidFill>
              </a:rPr>
              <a:t>To whom or to what does the expression “</a:t>
            </a:r>
            <a:r>
              <a:rPr lang="en-US" sz="2400" dirty="0">
                <a:solidFill>
                  <a:srgbClr val="FFFF00"/>
                </a:solidFill>
              </a:rPr>
              <a:t>left side</a:t>
            </a:r>
            <a:r>
              <a:rPr lang="en-US" sz="2400" dirty="0">
                <a:solidFill>
                  <a:schemeClr val="bg1"/>
                </a:solidFill>
              </a:rPr>
              <a:t>” in “coming from the left side” refer?</a:t>
            </a:r>
          </a:p>
          <a:p>
            <a:pPr marL="0" indent="0">
              <a:buNone/>
            </a:pPr>
            <a:r>
              <a:rPr lang="en-US" sz="2400" dirty="0">
                <a:solidFill>
                  <a:schemeClr val="bg1"/>
                </a:solidFill>
              </a:rPr>
              <a:t>This directional indication of “left side” is expressed </a:t>
            </a:r>
            <a:r>
              <a:rPr lang="en-US" sz="2400" dirty="0">
                <a:solidFill>
                  <a:srgbClr val="FFFF00"/>
                </a:solidFill>
              </a:rPr>
              <a:t>from the perspective of the victim (a school boy) </a:t>
            </a:r>
            <a:r>
              <a:rPr lang="en-US" sz="2400" dirty="0">
                <a:solidFill>
                  <a:schemeClr val="bg1"/>
                </a:solidFill>
              </a:rPr>
              <a:t>in this article, i.e., the subject to be </a:t>
            </a:r>
            <a:r>
              <a:rPr lang="en-US" sz="2400" dirty="0" err="1">
                <a:solidFill>
                  <a:schemeClr val="bg1"/>
                </a:solidFill>
              </a:rPr>
              <a:t>sympathised</a:t>
            </a:r>
            <a:r>
              <a:rPr lang="en-US" sz="2400" dirty="0">
                <a:solidFill>
                  <a:schemeClr val="bg1"/>
                </a:solidFill>
              </a:rPr>
              <a:t> with. In this sense, it is a subjective expression.</a:t>
            </a:r>
          </a:p>
        </p:txBody>
      </p:sp>
      <p:pic>
        <p:nvPicPr>
          <p:cNvPr id="2" name="図 1">
            <a:extLst>
              <a:ext uri="{FF2B5EF4-FFF2-40B4-BE49-F238E27FC236}">
                <a16:creationId xmlns:a16="http://schemas.microsoft.com/office/drawing/2014/main" id="{ACB550D0-D1C2-B31A-B6E6-FC1C8E078997}"/>
              </a:ext>
            </a:extLst>
          </p:cNvPr>
          <p:cNvPicPr>
            <a:picLocks noChangeAspect="1"/>
          </p:cNvPicPr>
          <p:nvPr/>
        </p:nvPicPr>
        <p:blipFill>
          <a:blip r:embed="rId2"/>
          <a:stretch>
            <a:fillRect/>
          </a:stretch>
        </p:blipFill>
        <p:spPr>
          <a:xfrm>
            <a:off x="8671923" y="3124200"/>
            <a:ext cx="1127858" cy="1127858"/>
          </a:xfrm>
          <a:prstGeom prst="rect">
            <a:avLst/>
          </a:prstGeom>
          <a:solidFill>
            <a:schemeClr val="bg1"/>
          </a:solidFill>
        </p:spPr>
      </p:pic>
      <p:pic>
        <p:nvPicPr>
          <p:cNvPr id="6" name="図 5">
            <a:extLst>
              <a:ext uri="{FF2B5EF4-FFF2-40B4-BE49-F238E27FC236}">
                <a16:creationId xmlns:a16="http://schemas.microsoft.com/office/drawing/2014/main" id="{08B3ACFE-B507-F25A-72BD-3C39A7AD4228}"/>
              </a:ext>
            </a:extLst>
          </p:cNvPr>
          <p:cNvPicPr>
            <a:picLocks noChangeAspect="1"/>
          </p:cNvPicPr>
          <p:nvPr/>
        </p:nvPicPr>
        <p:blipFill>
          <a:blip r:embed="rId3"/>
          <a:stretch>
            <a:fillRect/>
          </a:stretch>
        </p:blipFill>
        <p:spPr>
          <a:xfrm>
            <a:off x="7660554" y="3429000"/>
            <a:ext cx="908885" cy="476610"/>
          </a:xfrm>
          <a:prstGeom prst="rect">
            <a:avLst/>
          </a:prstGeom>
        </p:spPr>
      </p:pic>
      <p:pic>
        <p:nvPicPr>
          <p:cNvPr id="7" name="図 6">
            <a:extLst>
              <a:ext uri="{FF2B5EF4-FFF2-40B4-BE49-F238E27FC236}">
                <a16:creationId xmlns:a16="http://schemas.microsoft.com/office/drawing/2014/main" id="{EFD00B97-063B-74C4-AC4E-DC599F1A8991}"/>
              </a:ext>
            </a:extLst>
          </p:cNvPr>
          <p:cNvPicPr>
            <a:picLocks noChangeAspect="1"/>
          </p:cNvPicPr>
          <p:nvPr/>
        </p:nvPicPr>
        <p:blipFill>
          <a:blip r:embed="rId4"/>
          <a:stretch>
            <a:fillRect/>
          </a:stretch>
        </p:blipFill>
        <p:spPr>
          <a:xfrm>
            <a:off x="6365153" y="3216861"/>
            <a:ext cx="1048603" cy="1066892"/>
          </a:xfrm>
          <a:prstGeom prst="rect">
            <a:avLst/>
          </a:prstGeom>
        </p:spPr>
      </p:pic>
      <p:sp>
        <p:nvSpPr>
          <p:cNvPr id="9" name="テキスト ボックス 2">
            <a:extLst>
              <a:ext uri="{FF2B5EF4-FFF2-40B4-BE49-F238E27FC236}">
                <a16:creationId xmlns:a16="http://schemas.microsoft.com/office/drawing/2014/main" id="{C2D13C20-05F9-BA8C-E748-0B8DEC1BC29B}"/>
              </a:ext>
            </a:extLst>
          </p:cNvPr>
          <p:cNvSpPr txBox="1">
            <a:spLocks noChangeArrowheads="1"/>
          </p:cNvSpPr>
          <p:nvPr/>
        </p:nvSpPr>
        <p:spPr bwMode="auto">
          <a:xfrm>
            <a:off x="7607014" y="3124199"/>
            <a:ext cx="908884" cy="2790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r>
              <a:rPr lang="en-US" sz="1050" b="1" kern="100" dirty="0">
                <a:effectLst/>
                <a:latin typeface="+mn-ea"/>
                <a:cs typeface="Times New Roman" panose="02020603050405020304" pitchFamily="18" charset="0"/>
              </a:rPr>
              <a:t>Left side</a:t>
            </a:r>
            <a:endParaRPr lang="ja-JP" sz="1050" b="1" kern="100" dirty="0">
              <a:effectLst/>
              <a:latin typeface="+mn-ea"/>
              <a:cs typeface="Times New Roman" panose="02020603050405020304" pitchFamily="18" charset="0"/>
            </a:endParaRPr>
          </a:p>
        </p:txBody>
      </p:sp>
      <p:sp>
        <p:nvSpPr>
          <p:cNvPr id="10" name="テキスト ボックス 2">
            <a:extLst>
              <a:ext uri="{FF2B5EF4-FFF2-40B4-BE49-F238E27FC236}">
                <a16:creationId xmlns:a16="http://schemas.microsoft.com/office/drawing/2014/main" id="{C40BFE0B-31C5-4A4F-CC2D-8D2C67D4E8B3}"/>
              </a:ext>
            </a:extLst>
          </p:cNvPr>
          <p:cNvSpPr txBox="1">
            <a:spLocks noChangeArrowheads="1"/>
          </p:cNvSpPr>
          <p:nvPr/>
        </p:nvSpPr>
        <p:spPr bwMode="auto">
          <a:xfrm>
            <a:off x="9963928" y="3124200"/>
            <a:ext cx="967106" cy="2790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r>
              <a:rPr lang="en-US" sz="1050" b="1" kern="100" dirty="0">
                <a:effectLst/>
                <a:latin typeface="+mn-ea"/>
                <a:cs typeface="Times New Roman" panose="02020603050405020304" pitchFamily="18" charset="0"/>
              </a:rPr>
              <a:t>Right side</a:t>
            </a:r>
            <a:endParaRPr lang="ja-JP" sz="1050" b="1"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944831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FINDING AND DISCUSSION</a:t>
            </a:r>
          </a:p>
        </p:txBody>
      </p:sp>
      <p:sp>
        <p:nvSpPr>
          <p:cNvPr id="5" name="Content Placeholder 4"/>
          <p:cNvSpPr>
            <a:spLocks noGrp="1"/>
          </p:cNvSpPr>
          <p:nvPr>
            <p:ph idx="1"/>
          </p:nvPr>
        </p:nvSpPr>
        <p:spPr>
          <a:xfrm>
            <a:off x="579582" y="1376651"/>
            <a:ext cx="10515600" cy="4847979"/>
          </a:xfrm>
        </p:spPr>
        <p:txBody>
          <a:bodyPr>
            <a:normAutofit lnSpcReduction="10000"/>
          </a:bodyPr>
          <a:lstStyle/>
          <a:p>
            <a:pPr marL="0" indent="0">
              <a:buNone/>
            </a:pPr>
            <a:r>
              <a:rPr lang="en-US" sz="2400" b="1" dirty="0">
                <a:solidFill>
                  <a:schemeClr val="bg1"/>
                </a:solidFill>
              </a:rPr>
              <a:t>German Newspaper article:</a:t>
            </a:r>
          </a:p>
          <a:p>
            <a:pPr marL="0" indent="0">
              <a:buNone/>
            </a:pPr>
            <a:r>
              <a:rPr lang="en-US" sz="2000" i="1" dirty="0" err="1">
                <a:solidFill>
                  <a:schemeClr val="bg1"/>
                </a:solidFill>
              </a:rPr>
              <a:t>Mittelbayerische</a:t>
            </a:r>
            <a:r>
              <a:rPr lang="en-US" sz="2000" i="1" dirty="0">
                <a:solidFill>
                  <a:schemeClr val="bg1"/>
                </a:solidFill>
              </a:rPr>
              <a:t> Zeitung</a:t>
            </a:r>
          </a:p>
          <a:p>
            <a:pPr marL="0" indent="0">
              <a:buNone/>
            </a:pPr>
            <a:r>
              <a:rPr lang="en-US" sz="2000" dirty="0">
                <a:solidFill>
                  <a:schemeClr val="bg1"/>
                </a:solidFill>
              </a:rPr>
              <a:t>34-Jaeriger </a:t>
            </a:r>
            <a:r>
              <a:rPr lang="en-US" sz="2000" dirty="0" err="1">
                <a:solidFill>
                  <a:schemeClr val="bg1"/>
                </a:solidFill>
              </a:rPr>
              <a:t>bei</a:t>
            </a:r>
            <a:r>
              <a:rPr lang="en-US" sz="2000" dirty="0">
                <a:solidFill>
                  <a:schemeClr val="bg1"/>
                </a:solidFill>
              </a:rPr>
              <a:t> </a:t>
            </a:r>
            <a:r>
              <a:rPr lang="en-US" sz="2000" dirty="0" err="1">
                <a:solidFill>
                  <a:schemeClr val="bg1"/>
                </a:solidFill>
              </a:rPr>
              <a:t>Verkehrsunfall</a:t>
            </a:r>
            <a:r>
              <a:rPr lang="en-US" sz="2000" dirty="0">
                <a:solidFill>
                  <a:schemeClr val="bg1"/>
                </a:solidFill>
              </a:rPr>
              <a:t> </a:t>
            </a:r>
            <a:r>
              <a:rPr lang="en-US" sz="2000" dirty="0" err="1">
                <a:solidFill>
                  <a:schemeClr val="bg1"/>
                </a:solidFill>
              </a:rPr>
              <a:t>verletzt</a:t>
            </a:r>
            <a:r>
              <a:rPr lang="en-US" sz="2000" dirty="0">
                <a:solidFill>
                  <a:schemeClr val="bg1"/>
                </a:solidFill>
              </a:rPr>
              <a:t> [34-year-old man injured in traffic accident]</a:t>
            </a:r>
          </a:p>
          <a:p>
            <a:pPr marL="0" indent="0">
              <a:buNone/>
            </a:pPr>
            <a:r>
              <a:rPr lang="de-DE" sz="2000" dirty="0">
                <a:solidFill>
                  <a:schemeClr val="bg1"/>
                </a:solidFill>
              </a:rPr>
              <a:t>Der Mann wollte mit seinem Pkw bei Traitsching in die Bundesstraße einbiegen. Er übersah ein anderes Fahrzeug. [The man wanted to turn onto the national road with his car near Traitsching. He overlooked another vehicle.]</a:t>
            </a:r>
          </a:p>
          <a:p>
            <a:pPr marL="0" indent="0">
              <a:buNone/>
            </a:pPr>
            <a:r>
              <a:rPr lang="de-DE" sz="2000" dirty="0">
                <a:solidFill>
                  <a:schemeClr val="bg1"/>
                </a:solidFill>
              </a:rPr>
              <a:t>25. April 2021 14:01 Uhr</a:t>
            </a:r>
          </a:p>
          <a:p>
            <a:pPr marL="0" indent="0">
              <a:buNone/>
            </a:pPr>
            <a:r>
              <a:rPr lang="de-DE" sz="2000" dirty="0">
                <a:solidFill>
                  <a:schemeClr val="bg1"/>
                </a:solidFill>
              </a:rPr>
              <a:t>„TRAITSCHING. An der Einmündung Trefling wollte ein 35-Jähriger Fahrereines Pkw am Samstagnachmittag in die Bundesstraße einbiegen. Er übersah einen 34-Jährigen, </a:t>
            </a:r>
            <a:r>
              <a:rPr lang="de-DE" sz="2000" dirty="0">
                <a:solidFill>
                  <a:srgbClr val="FFFF00"/>
                </a:solidFill>
              </a:rPr>
              <a:t>der mit seinem Pkw die Bundesstraße in Richtung Straubing befuhr</a:t>
            </a:r>
            <a:r>
              <a:rPr lang="de-DE" sz="2000" dirty="0">
                <a:solidFill>
                  <a:schemeClr val="bg1"/>
                </a:solidFill>
              </a:rPr>
              <a:t>. Im Kreuzungsbereich kam es zum Zusammenstoß. Dabei wurde der 34-Jährige leicht verletzt. ...“</a:t>
            </a:r>
          </a:p>
          <a:p>
            <a:pPr marL="0" indent="0">
              <a:buNone/>
            </a:pPr>
            <a:r>
              <a:rPr lang="en-US" sz="2000" dirty="0">
                <a:solidFill>
                  <a:schemeClr val="bg1"/>
                </a:solidFill>
              </a:rPr>
              <a:t>[“TRAITSCHING. At the </a:t>
            </a:r>
            <a:r>
              <a:rPr lang="en-US" sz="2000" dirty="0" err="1">
                <a:solidFill>
                  <a:schemeClr val="bg1"/>
                </a:solidFill>
              </a:rPr>
              <a:t>Trefling</a:t>
            </a:r>
            <a:r>
              <a:rPr lang="en-US" sz="2000" dirty="0">
                <a:solidFill>
                  <a:schemeClr val="bg1"/>
                </a:solidFill>
              </a:rPr>
              <a:t> junction, a 35-year-old driver of a car wanted to turn onto the main road on Saturday afternoon. He overlooked a 34-year-old man </a:t>
            </a:r>
            <a:r>
              <a:rPr lang="en-US" sz="2000" dirty="0">
                <a:solidFill>
                  <a:srgbClr val="FFFF00"/>
                </a:solidFill>
              </a:rPr>
              <a:t>who was driving his car on the main road in the direction of </a:t>
            </a:r>
            <a:r>
              <a:rPr lang="en-US" sz="2000" dirty="0" err="1">
                <a:solidFill>
                  <a:srgbClr val="FFFF00"/>
                </a:solidFill>
              </a:rPr>
              <a:t>Straubing</a:t>
            </a:r>
            <a:r>
              <a:rPr lang="en-US" sz="2000" dirty="0">
                <a:solidFill>
                  <a:schemeClr val="bg1"/>
                </a:solidFill>
              </a:rPr>
              <a:t>. A collision occurred at the intersection. The 34-year-old was slightly injured. ...”]</a:t>
            </a:r>
            <a:endParaRPr lang="de-DE" sz="2000" dirty="0">
              <a:solidFill>
                <a:schemeClr val="bg1"/>
              </a:solidFill>
            </a:endParaRPr>
          </a:p>
        </p:txBody>
      </p:sp>
      <p:pic>
        <p:nvPicPr>
          <p:cNvPr id="2" name="図 1">
            <a:extLst>
              <a:ext uri="{FF2B5EF4-FFF2-40B4-BE49-F238E27FC236}">
                <a16:creationId xmlns:a16="http://schemas.microsoft.com/office/drawing/2014/main" id="{4988DA08-21AF-8075-087A-DB5AAD91021A}"/>
              </a:ext>
            </a:extLst>
          </p:cNvPr>
          <p:cNvPicPr>
            <a:picLocks noChangeAspect="1"/>
          </p:cNvPicPr>
          <p:nvPr/>
        </p:nvPicPr>
        <p:blipFill>
          <a:blip r:embed="rId2"/>
          <a:stretch>
            <a:fillRect/>
          </a:stretch>
        </p:blipFill>
        <p:spPr>
          <a:xfrm>
            <a:off x="9018646" y="17584"/>
            <a:ext cx="1555154" cy="2012552"/>
          </a:xfrm>
          <a:prstGeom prst="rect">
            <a:avLst/>
          </a:prstGeom>
        </p:spPr>
      </p:pic>
      <p:pic>
        <p:nvPicPr>
          <p:cNvPr id="3" name="図 2">
            <a:extLst>
              <a:ext uri="{FF2B5EF4-FFF2-40B4-BE49-F238E27FC236}">
                <a16:creationId xmlns:a16="http://schemas.microsoft.com/office/drawing/2014/main" id="{A1A2359B-4C9C-B4A2-F539-F3DAEAA8046C}"/>
              </a:ext>
            </a:extLst>
          </p:cNvPr>
          <p:cNvPicPr>
            <a:picLocks noChangeAspect="1"/>
          </p:cNvPicPr>
          <p:nvPr/>
        </p:nvPicPr>
        <p:blipFill>
          <a:blip r:embed="rId3"/>
          <a:stretch>
            <a:fillRect/>
          </a:stretch>
        </p:blipFill>
        <p:spPr>
          <a:xfrm>
            <a:off x="10573800" y="17583"/>
            <a:ext cx="1555155" cy="2012553"/>
          </a:xfrm>
          <a:prstGeom prst="rect">
            <a:avLst/>
          </a:prstGeom>
        </p:spPr>
      </p:pic>
    </p:spTree>
    <p:extLst>
      <p:ext uri="{BB962C8B-B14F-4D97-AF65-F5344CB8AC3E}">
        <p14:creationId xmlns:p14="http://schemas.microsoft.com/office/powerpoint/2010/main" val="4016613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FINDING AND DISCUSSION</a:t>
            </a:r>
          </a:p>
        </p:txBody>
      </p:sp>
      <p:sp>
        <p:nvSpPr>
          <p:cNvPr id="5" name="Content Placeholder 4"/>
          <p:cNvSpPr>
            <a:spLocks noGrp="1"/>
          </p:cNvSpPr>
          <p:nvPr>
            <p:ph idx="1"/>
          </p:nvPr>
        </p:nvSpPr>
        <p:spPr>
          <a:xfrm>
            <a:off x="579582" y="1376652"/>
            <a:ext cx="10515600" cy="4351338"/>
          </a:xfrm>
        </p:spPr>
        <p:txBody>
          <a:bodyPr>
            <a:normAutofit/>
          </a:bodyPr>
          <a:lstStyle/>
          <a:p>
            <a:pPr marL="0" indent="0">
              <a:buNone/>
            </a:pPr>
            <a:r>
              <a:rPr lang="en-US" sz="2400" b="1" dirty="0">
                <a:solidFill>
                  <a:schemeClr val="bg1"/>
                </a:solidFill>
              </a:rPr>
              <a:t>Explanation of the German expression</a:t>
            </a:r>
          </a:p>
          <a:p>
            <a:pPr marL="0" indent="0">
              <a:buNone/>
            </a:pPr>
            <a:r>
              <a:rPr lang="de-DE" sz="2000" dirty="0">
                <a:solidFill>
                  <a:schemeClr val="bg1"/>
                </a:solidFill>
              </a:rPr>
              <a:t>„Er übersah einen 34-Jährigen, der mit seinem Pkw die Bundesstraße </a:t>
            </a:r>
            <a:r>
              <a:rPr lang="de-DE" sz="2000" dirty="0">
                <a:solidFill>
                  <a:srgbClr val="FFFF00"/>
                </a:solidFill>
              </a:rPr>
              <a:t>in Richtung Straubing </a:t>
            </a:r>
            <a:r>
              <a:rPr lang="de-DE" sz="2000" dirty="0">
                <a:solidFill>
                  <a:schemeClr val="bg1"/>
                </a:solidFill>
              </a:rPr>
              <a:t>befuhr.“ </a:t>
            </a:r>
          </a:p>
          <a:p>
            <a:pPr marL="0" indent="0">
              <a:buNone/>
            </a:pPr>
            <a:r>
              <a:rPr lang="en-US" sz="2000" dirty="0">
                <a:solidFill>
                  <a:schemeClr val="bg1"/>
                </a:solidFill>
              </a:rPr>
              <a:t>[“He overlooked a 34-year-old man who was driving his car on the main road </a:t>
            </a:r>
            <a:r>
              <a:rPr lang="en-US" sz="2000" dirty="0">
                <a:solidFill>
                  <a:srgbClr val="FFFF00"/>
                </a:solidFill>
              </a:rPr>
              <a:t>in the direction of </a:t>
            </a:r>
            <a:r>
              <a:rPr lang="en-US" sz="2000" dirty="0" err="1">
                <a:solidFill>
                  <a:srgbClr val="FFFF00"/>
                </a:solidFill>
              </a:rPr>
              <a:t>Straubing</a:t>
            </a:r>
            <a:r>
              <a:rPr lang="en-US" sz="2000" dirty="0">
                <a:solidFill>
                  <a:schemeClr val="bg1"/>
                </a:solidFill>
              </a:rPr>
              <a:t>.”]</a:t>
            </a:r>
          </a:p>
          <a:p>
            <a:pPr marL="0" indent="0">
              <a:buNone/>
            </a:pPr>
            <a:r>
              <a:rPr lang="en-US" sz="2000" dirty="0">
                <a:solidFill>
                  <a:schemeClr val="bg1"/>
                </a:solidFill>
              </a:rPr>
              <a:t> </a:t>
            </a:r>
          </a:p>
          <a:p>
            <a:pPr marL="0" indent="0">
              <a:buNone/>
            </a:pPr>
            <a:r>
              <a:rPr lang="en-US" sz="2000" dirty="0">
                <a:solidFill>
                  <a:schemeClr val="bg1"/>
                </a:solidFill>
              </a:rPr>
              <a:t>“</a:t>
            </a:r>
            <a:r>
              <a:rPr lang="en-US" sz="2000" dirty="0" err="1">
                <a:solidFill>
                  <a:schemeClr val="bg1"/>
                </a:solidFill>
              </a:rPr>
              <a:t>Straubing</a:t>
            </a:r>
            <a:r>
              <a:rPr lang="en-US" sz="2000" dirty="0">
                <a:solidFill>
                  <a:schemeClr val="bg1"/>
                </a:solidFill>
              </a:rPr>
              <a:t>” is a place name. Since place names can objectively identify places, expressions containing them can be regarded as objective expressions. </a:t>
            </a:r>
          </a:p>
        </p:txBody>
      </p:sp>
      <p:pic>
        <p:nvPicPr>
          <p:cNvPr id="2" name="図 1">
            <a:extLst>
              <a:ext uri="{FF2B5EF4-FFF2-40B4-BE49-F238E27FC236}">
                <a16:creationId xmlns:a16="http://schemas.microsoft.com/office/drawing/2014/main" id="{1DA8514F-31BF-3854-00A5-2DAD9F1EEEB5}"/>
              </a:ext>
            </a:extLst>
          </p:cNvPr>
          <p:cNvPicPr>
            <a:picLocks noChangeAspect="1"/>
          </p:cNvPicPr>
          <p:nvPr/>
        </p:nvPicPr>
        <p:blipFill>
          <a:blip r:embed="rId2"/>
          <a:stretch>
            <a:fillRect/>
          </a:stretch>
        </p:blipFill>
        <p:spPr>
          <a:xfrm>
            <a:off x="8417234" y="3980139"/>
            <a:ext cx="752987" cy="752987"/>
          </a:xfrm>
          <a:prstGeom prst="rect">
            <a:avLst/>
          </a:prstGeom>
        </p:spPr>
      </p:pic>
      <p:pic>
        <p:nvPicPr>
          <p:cNvPr id="3" name="図 2">
            <a:extLst>
              <a:ext uri="{FF2B5EF4-FFF2-40B4-BE49-F238E27FC236}">
                <a16:creationId xmlns:a16="http://schemas.microsoft.com/office/drawing/2014/main" id="{1849C69A-67A9-3A60-DE6B-8FB54138302A}"/>
              </a:ext>
            </a:extLst>
          </p:cNvPr>
          <p:cNvPicPr>
            <a:picLocks noChangeAspect="1"/>
          </p:cNvPicPr>
          <p:nvPr/>
        </p:nvPicPr>
        <p:blipFill>
          <a:blip r:embed="rId3"/>
          <a:stretch>
            <a:fillRect/>
          </a:stretch>
        </p:blipFill>
        <p:spPr>
          <a:xfrm>
            <a:off x="7547450" y="4231653"/>
            <a:ext cx="676715" cy="249958"/>
          </a:xfrm>
          <a:prstGeom prst="rect">
            <a:avLst/>
          </a:prstGeom>
        </p:spPr>
      </p:pic>
      <p:pic>
        <p:nvPicPr>
          <p:cNvPr id="6" name="図 5">
            <a:extLst>
              <a:ext uri="{FF2B5EF4-FFF2-40B4-BE49-F238E27FC236}">
                <a16:creationId xmlns:a16="http://schemas.microsoft.com/office/drawing/2014/main" id="{A0EA60D2-F0C1-F52B-C1F2-59E193E7C094}"/>
              </a:ext>
            </a:extLst>
          </p:cNvPr>
          <p:cNvPicPr>
            <a:picLocks noChangeAspect="1"/>
          </p:cNvPicPr>
          <p:nvPr/>
        </p:nvPicPr>
        <p:blipFill>
          <a:blip r:embed="rId4"/>
          <a:stretch>
            <a:fillRect/>
          </a:stretch>
        </p:blipFill>
        <p:spPr>
          <a:xfrm>
            <a:off x="5699725" y="4733126"/>
            <a:ext cx="792549" cy="712619"/>
          </a:xfrm>
          <a:prstGeom prst="rect">
            <a:avLst/>
          </a:prstGeom>
        </p:spPr>
      </p:pic>
      <p:pic>
        <p:nvPicPr>
          <p:cNvPr id="8" name="図 7">
            <a:extLst>
              <a:ext uri="{FF2B5EF4-FFF2-40B4-BE49-F238E27FC236}">
                <a16:creationId xmlns:a16="http://schemas.microsoft.com/office/drawing/2014/main" id="{D4FC2E33-3FC6-41C0-40F6-2A6738E27B50}"/>
              </a:ext>
            </a:extLst>
          </p:cNvPr>
          <p:cNvPicPr>
            <a:picLocks noChangeAspect="1"/>
          </p:cNvPicPr>
          <p:nvPr/>
        </p:nvPicPr>
        <p:blipFill>
          <a:blip r:embed="rId3"/>
          <a:stretch>
            <a:fillRect/>
          </a:stretch>
        </p:blipFill>
        <p:spPr>
          <a:xfrm rot="10800000">
            <a:off x="6625860" y="4964456"/>
            <a:ext cx="676715" cy="249958"/>
          </a:xfrm>
          <a:prstGeom prst="rect">
            <a:avLst/>
          </a:prstGeom>
        </p:spPr>
      </p:pic>
      <p:sp>
        <p:nvSpPr>
          <p:cNvPr id="9" name="テキスト ボックス 2">
            <a:extLst>
              <a:ext uri="{FF2B5EF4-FFF2-40B4-BE49-F238E27FC236}">
                <a16:creationId xmlns:a16="http://schemas.microsoft.com/office/drawing/2014/main" id="{FAD5A47D-7700-8260-0228-2AB913E3EDB8}"/>
              </a:ext>
            </a:extLst>
          </p:cNvPr>
          <p:cNvSpPr txBox="1">
            <a:spLocks noChangeArrowheads="1"/>
          </p:cNvSpPr>
          <p:nvPr/>
        </p:nvSpPr>
        <p:spPr bwMode="auto">
          <a:xfrm>
            <a:off x="7618659" y="4981378"/>
            <a:ext cx="1701510" cy="24995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r>
              <a:rPr lang="ja-JP" altLang="en-US" sz="1050" b="1" kern="100" dirty="0">
                <a:effectLst/>
                <a:latin typeface="+mn-ea"/>
                <a:cs typeface="Times New Roman" panose="02020603050405020304" pitchFamily="18" charset="0"/>
              </a:rPr>
              <a:t>   </a:t>
            </a:r>
            <a:r>
              <a:rPr lang="en-US" altLang="ja-JP" sz="1050" b="1" kern="100" dirty="0">
                <a:solidFill>
                  <a:srgbClr val="FF0000"/>
                </a:solidFill>
                <a:effectLst/>
                <a:latin typeface="+mn-ea"/>
                <a:cs typeface="Times New Roman" panose="02020603050405020304" pitchFamily="18" charset="0"/>
              </a:rPr>
              <a:t>direction</a:t>
            </a:r>
            <a:r>
              <a:rPr lang="en-US" altLang="ja-JP" sz="1050" b="1" kern="100" dirty="0">
                <a:effectLst/>
                <a:latin typeface="+mn-ea"/>
                <a:cs typeface="Times New Roman" panose="02020603050405020304" pitchFamily="18" charset="0"/>
              </a:rPr>
              <a:t> </a:t>
            </a:r>
            <a:r>
              <a:rPr lang="ja-JP" altLang="en-US" sz="1050" b="1" kern="100" dirty="0">
                <a:effectLst/>
                <a:latin typeface="+mn-ea"/>
                <a:cs typeface="Times New Roman" panose="02020603050405020304" pitchFamily="18" charset="0"/>
              </a:rPr>
              <a:t>➡ </a:t>
            </a:r>
            <a:r>
              <a:rPr lang="en-US" sz="1050" b="1" kern="100" dirty="0" err="1">
                <a:effectLst/>
                <a:latin typeface="+mn-ea"/>
                <a:cs typeface="Times New Roman" panose="02020603050405020304" pitchFamily="18" charset="0"/>
              </a:rPr>
              <a:t>Straubing</a:t>
            </a: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0" name="図 9">
            <a:extLst>
              <a:ext uri="{FF2B5EF4-FFF2-40B4-BE49-F238E27FC236}">
                <a16:creationId xmlns:a16="http://schemas.microsoft.com/office/drawing/2014/main" id="{67ED0518-BEE9-C4AF-5718-0DBD61BD9691}"/>
              </a:ext>
            </a:extLst>
          </p:cNvPr>
          <p:cNvPicPr>
            <a:picLocks noChangeAspect="1"/>
          </p:cNvPicPr>
          <p:nvPr/>
        </p:nvPicPr>
        <p:blipFill>
          <a:blip r:embed="rId5"/>
          <a:stretch>
            <a:fillRect/>
          </a:stretch>
        </p:blipFill>
        <p:spPr>
          <a:xfrm>
            <a:off x="9553670" y="5682548"/>
            <a:ext cx="743776" cy="743776"/>
          </a:xfrm>
          <a:prstGeom prst="rect">
            <a:avLst/>
          </a:prstGeom>
        </p:spPr>
      </p:pic>
      <p:pic>
        <p:nvPicPr>
          <p:cNvPr id="11" name="図 10">
            <a:extLst>
              <a:ext uri="{FF2B5EF4-FFF2-40B4-BE49-F238E27FC236}">
                <a16:creationId xmlns:a16="http://schemas.microsoft.com/office/drawing/2014/main" id="{A0DAC8B1-C836-36A7-C25E-F4FFE083A135}"/>
              </a:ext>
            </a:extLst>
          </p:cNvPr>
          <p:cNvPicPr>
            <a:picLocks noChangeAspect="1"/>
          </p:cNvPicPr>
          <p:nvPr/>
        </p:nvPicPr>
        <p:blipFill>
          <a:blip r:embed="rId6"/>
          <a:stretch>
            <a:fillRect/>
          </a:stretch>
        </p:blipFill>
        <p:spPr>
          <a:xfrm>
            <a:off x="9497980" y="4177529"/>
            <a:ext cx="524301" cy="1165074"/>
          </a:xfrm>
          <a:prstGeom prst="rect">
            <a:avLst/>
          </a:prstGeom>
        </p:spPr>
      </p:pic>
      <p:sp>
        <p:nvSpPr>
          <p:cNvPr id="15" name="テキスト ボックス 2">
            <a:extLst>
              <a:ext uri="{FF2B5EF4-FFF2-40B4-BE49-F238E27FC236}">
                <a16:creationId xmlns:a16="http://schemas.microsoft.com/office/drawing/2014/main" id="{2E60A678-5220-3FA9-F6C3-FD453D5A92A2}"/>
              </a:ext>
            </a:extLst>
          </p:cNvPr>
          <p:cNvSpPr txBox="1">
            <a:spLocks noChangeArrowheads="1"/>
          </p:cNvSpPr>
          <p:nvPr/>
        </p:nvSpPr>
        <p:spPr bwMode="auto">
          <a:xfrm>
            <a:off x="10297446" y="5650437"/>
            <a:ext cx="1471471" cy="2844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r>
              <a:rPr lang="en-US" sz="1050" b="1" kern="100" dirty="0">
                <a:effectLst/>
                <a:latin typeface="+mn-ea"/>
                <a:cs typeface="Times New Roman" panose="02020603050405020304" pitchFamily="18" charset="0"/>
              </a:rPr>
              <a:t>a 35-year-old driver</a:t>
            </a:r>
            <a:endParaRPr lang="ja-JP" sz="1050" b="1" kern="100" dirty="0">
              <a:effectLst/>
              <a:latin typeface="+mn-ea"/>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7FB75F04-1C83-A39A-7600-3E36736E6D66}"/>
              </a:ext>
            </a:extLst>
          </p:cNvPr>
          <p:cNvSpPr txBox="1"/>
          <p:nvPr/>
        </p:nvSpPr>
        <p:spPr>
          <a:xfrm>
            <a:off x="8965686" y="5358658"/>
            <a:ext cx="2466363" cy="369332"/>
          </a:xfrm>
          <a:prstGeom prst="rect">
            <a:avLst/>
          </a:prstGeom>
          <a:noFill/>
        </p:spPr>
        <p:txBody>
          <a:bodyPr wrap="square" rtlCol="0">
            <a:spAutoFit/>
          </a:bodyPr>
          <a:lstStyle/>
          <a:p>
            <a:r>
              <a:rPr lang="en-US" altLang="ja-JP" sz="1800" dirty="0">
                <a:solidFill>
                  <a:schemeClr val="bg1"/>
                </a:solidFill>
              </a:rPr>
              <a:t>At the </a:t>
            </a:r>
            <a:r>
              <a:rPr lang="en-US" altLang="ja-JP" sz="1800" dirty="0" err="1">
                <a:solidFill>
                  <a:schemeClr val="bg1"/>
                </a:solidFill>
              </a:rPr>
              <a:t>Trefling</a:t>
            </a:r>
            <a:r>
              <a:rPr lang="en-US" altLang="ja-JP" sz="1800" dirty="0">
                <a:solidFill>
                  <a:schemeClr val="bg1"/>
                </a:solidFill>
              </a:rPr>
              <a:t> junction</a:t>
            </a:r>
            <a:endParaRPr kumimoji="1" lang="ja-JP" altLang="en-US" dirty="0"/>
          </a:p>
        </p:txBody>
      </p:sp>
      <p:sp>
        <p:nvSpPr>
          <p:cNvPr id="7" name="テキスト ボックス 2">
            <a:extLst>
              <a:ext uri="{FF2B5EF4-FFF2-40B4-BE49-F238E27FC236}">
                <a16:creationId xmlns:a16="http://schemas.microsoft.com/office/drawing/2014/main" id="{13B83608-222A-1E4A-5E30-E0D6FF8E8D11}"/>
              </a:ext>
            </a:extLst>
          </p:cNvPr>
          <p:cNvSpPr txBox="1">
            <a:spLocks noChangeArrowheads="1"/>
          </p:cNvSpPr>
          <p:nvPr/>
        </p:nvSpPr>
        <p:spPr bwMode="auto">
          <a:xfrm>
            <a:off x="5360263" y="5404734"/>
            <a:ext cx="1471471" cy="2844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r>
              <a:rPr lang="en-US" sz="1050" b="1" kern="100" dirty="0">
                <a:effectLst/>
                <a:latin typeface="+mn-ea"/>
                <a:cs typeface="Times New Roman" panose="02020603050405020304" pitchFamily="18" charset="0"/>
              </a:rPr>
              <a:t>a 34-year-old driver</a:t>
            </a:r>
            <a:endParaRPr lang="ja-JP" sz="1050" b="1"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3430962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CONCLUSION</a:t>
            </a:r>
          </a:p>
        </p:txBody>
      </p:sp>
      <p:sp>
        <p:nvSpPr>
          <p:cNvPr id="5" name="Content Placeholder 4"/>
          <p:cNvSpPr>
            <a:spLocks noGrp="1"/>
          </p:cNvSpPr>
          <p:nvPr>
            <p:ph idx="1"/>
          </p:nvPr>
        </p:nvSpPr>
        <p:spPr>
          <a:xfrm>
            <a:off x="579582" y="1376652"/>
            <a:ext cx="10515600" cy="5208706"/>
          </a:xfrm>
        </p:spPr>
        <p:txBody>
          <a:bodyPr>
            <a:normAutofit/>
          </a:bodyPr>
          <a:lstStyle/>
          <a:p>
            <a:pPr marL="0" indent="0">
              <a:buNone/>
            </a:pPr>
            <a:r>
              <a:rPr lang="en-US" sz="2400" dirty="0">
                <a:solidFill>
                  <a:schemeClr val="bg1"/>
                </a:solidFill>
              </a:rPr>
              <a:t>The results show that in Japanese, the direction is expressed in terms of the left and right of the person involved such as “a boy was hit by a passenger car coming from the left side,” while in German, the direction to the city is used like “He overlooked a 34-year-old man who was driving his car on the national road in the direction of </a:t>
            </a:r>
            <a:r>
              <a:rPr lang="en-US" sz="2400" dirty="0" err="1">
                <a:solidFill>
                  <a:schemeClr val="bg1"/>
                </a:solidFill>
              </a:rPr>
              <a:t>Straubing</a:t>
            </a:r>
            <a:r>
              <a:rPr lang="en-US" sz="2400" dirty="0">
                <a:solidFill>
                  <a:schemeClr val="bg1"/>
                </a:solidFill>
              </a:rPr>
              <a:t>.” </a:t>
            </a:r>
          </a:p>
          <a:p>
            <a:pPr marL="0" indent="0">
              <a:buNone/>
            </a:pPr>
            <a:r>
              <a:rPr lang="en-US" sz="2400" dirty="0">
                <a:solidFill>
                  <a:schemeClr val="bg1"/>
                </a:solidFill>
              </a:rPr>
              <a:t>In this way, </a:t>
            </a:r>
            <a:r>
              <a:rPr lang="en-US" sz="2400" dirty="0">
                <a:solidFill>
                  <a:srgbClr val="FFFF00"/>
                </a:solidFill>
              </a:rPr>
              <a:t>Japanese describes direction subjectively with reference to the body of the person concerned</a:t>
            </a:r>
            <a:r>
              <a:rPr lang="en-US" sz="2400" dirty="0">
                <a:solidFill>
                  <a:schemeClr val="bg1"/>
                </a:solidFill>
              </a:rPr>
              <a:t>, while </a:t>
            </a:r>
            <a:r>
              <a:rPr lang="en-US" sz="2400" dirty="0">
                <a:solidFill>
                  <a:srgbClr val="FFFF00"/>
                </a:solidFill>
              </a:rPr>
              <a:t>German expresses direction objectively using place names</a:t>
            </a:r>
            <a:r>
              <a:rPr lang="en-US" sz="2400" dirty="0">
                <a:solidFill>
                  <a:schemeClr val="bg1"/>
                </a:solidFill>
              </a:rPr>
              <a:t>. These are exactly the expressions that correspond to subjective and objective construal, respectively.</a:t>
            </a:r>
          </a:p>
          <a:p>
            <a:pPr marL="0" indent="0">
              <a:buNone/>
            </a:pPr>
            <a:r>
              <a:rPr lang="en-US" sz="2400" dirty="0">
                <a:solidFill>
                  <a:schemeClr val="bg1"/>
                </a:solidFill>
              </a:rPr>
              <a:t>The present analysis is limited to directional expressions in traffic accident articles. It is therefore unclear whether directional expressions have a similar tendency in other genres of newspaper articles. In the future, it is necessary to further examine whether this difference is also valid for other newspaper articles.</a:t>
            </a:r>
          </a:p>
        </p:txBody>
      </p:sp>
    </p:spTree>
    <p:extLst>
      <p:ext uri="{BB962C8B-B14F-4D97-AF65-F5344CB8AC3E}">
        <p14:creationId xmlns:p14="http://schemas.microsoft.com/office/powerpoint/2010/main" val="2965204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1214</TotalTime>
  <Words>1455</Words>
  <Application>Microsoft Office PowerPoint</Application>
  <PresentationFormat>ワイド画面</PresentationFormat>
  <Paragraphs>82</Paragraphs>
  <Slides>11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11</vt:i4>
      </vt:variant>
    </vt:vector>
  </HeadingPairs>
  <TitlesOfParts>
    <vt:vector size="17" baseType="lpstr">
      <vt:lpstr>ＭＳ Ｐゴシック</vt:lpstr>
      <vt:lpstr>游明朝</vt:lpstr>
      <vt:lpstr>Arial</vt:lpstr>
      <vt:lpstr>Calibri</vt:lpstr>
      <vt:lpstr>Calibri Light</vt:lpstr>
      <vt:lpstr>Office Theme</vt:lpstr>
      <vt:lpstr>Differences in Direction Indicating Expressions between Japanese and German: A Contrastive Analysis of Newspaper Articles on Traffic Accidents</vt:lpstr>
      <vt:lpstr>INTRODUCTION</vt:lpstr>
      <vt:lpstr>LITERATURE REVIEW</vt:lpstr>
      <vt:lpstr>METHOD</vt:lpstr>
      <vt:lpstr>FINDING AND DISCUSSION</vt:lpstr>
      <vt:lpstr>FINDING AND DISCUSSION</vt:lpstr>
      <vt:lpstr>FINDING AND DISCUSSION</vt:lpstr>
      <vt:lpstr>FINDING AND DISCUSSION</vt:lpstr>
      <vt:lpstr>CONCLUSION</vt:lpstr>
      <vt:lpstr>REFERENCES</vt:lpstr>
      <vt:lpstr>THANK YOU!</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ismail - [2010]</dc:creator>
  <cp:lastModifiedBy>NISHIJIMA Yoshinori</cp:lastModifiedBy>
  <cp:revision>65</cp:revision>
  <dcterms:created xsi:type="dcterms:W3CDTF">2023-04-14T06:04:15Z</dcterms:created>
  <dcterms:modified xsi:type="dcterms:W3CDTF">2023-08-03T07:17:26Z</dcterms:modified>
</cp:coreProperties>
</file>