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31" r:id="rId3"/>
    <p:sldId id="330" r:id="rId4"/>
    <p:sldId id="332" r:id="rId5"/>
    <p:sldId id="333" r:id="rId6"/>
    <p:sldId id="334" r:id="rId7"/>
    <p:sldId id="335" r:id="rId8"/>
    <p:sldId id="257" r:id="rId9"/>
    <p:sldId id="325" r:id="rId10"/>
    <p:sldId id="259" r:id="rId11"/>
    <p:sldId id="258" r:id="rId12"/>
    <p:sldId id="260" r:id="rId13"/>
    <p:sldId id="264" r:id="rId14"/>
    <p:sldId id="265" r:id="rId15"/>
    <p:sldId id="326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39C-4042-B8E3-83324E40A8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39C-4042-B8E3-83324E40A8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339C-4042-B8E3-83324E40A8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339C-4042-B8E3-83324E40A8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956-4CC6-A244-2724BDDEC8E6}"/>
              </c:ext>
            </c:extLst>
          </c:dPt>
          <c:dLbls>
            <c:dLbl>
              <c:idx val="0"/>
              <c:layout>
                <c:manualLayout>
                  <c:x val="-0.13001833169291344"/>
                  <c:y val="0.118025152680539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9C-4042-B8E3-83324E40A8E3}"/>
                </c:ext>
              </c:extLst>
            </c:dLbl>
            <c:dLbl>
              <c:idx val="1"/>
              <c:layout>
                <c:manualLayout>
                  <c:x val="-0.20333263452704864"/>
                  <c:y val="4.27379491611309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9C-4042-B8E3-83324E40A8E3}"/>
                </c:ext>
              </c:extLst>
            </c:dLbl>
            <c:dLbl>
              <c:idx val="2"/>
              <c:layout>
                <c:manualLayout>
                  <c:x val="-0.11149729330708656"/>
                  <c:y val="-0.183384216081187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9C-4042-B8E3-83324E40A8E3}"/>
                </c:ext>
              </c:extLst>
            </c:dLbl>
            <c:dLbl>
              <c:idx val="3"/>
              <c:layout>
                <c:manualLayout>
                  <c:x val="-5.6856968279914788E-3"/>
                  <c:y val="-0.129316670047821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9C-4042-B8E3-83324E40A8E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Blending | Hypnotea</c:v>
                </c:pt>
                <c:pt idx="1">
                  <c:v>Borrowing | Flash &amp; Tuku</c:v>
                </c:pt>
                <c:pt idx="2">
                  <c:v>clipping | Fore</c:v>
                </c:pt>
                <c:pt idx="3">
                  <c:v>onomatopeic  | Glek</c:v>
                </c:pt>
                <c:pt idx="4">
                  <c:v>Reduplication | Gulu2, Xie2, Dum2, Shake2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C-4042-B8E3-83324E40A8E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C51EA-8E68-4C6A-837C-E5E27FC48CD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B5A23F-F308-4859-82E4-804C9B758210}">
      <dgm:prSet phldrT="[Text]" custT="1"/>
      <dgm:spPr>
        <a:solidFill>
          <a:srgbClr val="FFFF00">
            <a:alpha val="50000"/>
          </a:srgbClr>
        </a:solidFill>
        <a:ln>
          <a:noFill/>
        </a:ln>
      </dgm:spPr>
      <dgm:t>
        <a:bodyPr/>
        <a:lstStyle/>
        <a:p>
          <a:r>
            <a:rPr lang="en-ID" sz="2800" dirty="0">
              <a:solidFill>
                <a:schemeClr val="bg1"/>
              </a:solidFill>
              <a:latin typeface="Bahnschrift" panose="020B0502040204020203" pitchFamily="34" charset="0"/>
            </a:rPr>
            <a:t>(</a:t>
          </a:r>
          <a:r>
            <a:rPr lang="en-ID" sz="2800" dirty="0" err="1">
              <a:solidFill>
                <a:schemeClr val="bg1"/>
              </a:solidFill>
              <a:latin typeface="Bahnschrift" panose="020B0502040204020203" pitchFamily="34" charset="0"/>
            </a:rPr>
            <a:t>Giyatmi</a:t>
          </a:r>
          <a:r>
            <a:rPr lang="en-ID" sz="2800" dirty="0">
              <a:solidFill>
                <a:schemeClr val="bg1"/>
              </a:solidFill>
              <a:latin typeface="Bahnschrift" panose="020B0502040204020203" pitchFamily="34" charset="0"/>
            </a:rPr>
            <a:t> et al., 2014)</a:t>
          </a:r>
          <a:endParaRPr lang="en-US" sz="2800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E3E56904-BFD8-4103-90A8-9D51E8C1B452}" type="parTrans" cxnId="{62646750-E048-440A-A698-80C9964FBF75}">
      <dgm:prSet/>
      <dgm:spPr/>
      <dgm:t>
        <a:bodyPr/>
        <a:lstStyle/>
        <a:p>
          <a:endParaRPr lang="en-US"/>
        </a:p>
      </dgm:t>
    </dgm:pt>
    <dgm:pt modelId="{DC9DBA71-F89C-4C8D-991D-4F6BC9AF0ED2}" type="sibTrans" cxnId="{62646750-E048-440A-A698-80C9964FBF75}">
      <dgm:prSet/>
      <dgm:spPr/>
      <dgm:t>
        <a:bodyPr/>
        <a:lstStyle/>
        <a:p>
          <a:endParaRPr lang="en-US"/>
        </a:p>
      </dgm:t>
    </dgm:pt>
    <dgm:pt modelId="{B0ADF04B-6B87-45B8-96EC-6C67D3DE6263}">
      <dgm:prSet phldrT="[Text]"/>
      <dgm:spPr>
        <a:solidFill>
          <a:schemeClr val="accent4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Bahnschrift" panose="020B0502040204020203" pitchFamily="34" charset="0"/>
            </a:rPr>
            <a:t>(</a:t>
          </a:r>
          <a:r>
            <a:rPr lang="en-US" dirty="0" err="1">
              <a:solidFill>
                <a:schemeClr val="bg1"/>
              </a:solidFill>
              <a:latin typeface="Bahnschrift" panose="020B0502040204020203" pitchFamily="34" charset="0"/>
            </a:rPr>
            <a:t>Harared</a:t>
          </a:r>
          <a:r>
            <a:rPr lang="en-US" dirty="0">
              <a:solidFill>
                <a:schemeClr val="bg1"/>
              </a:solidFill>
              <a:latin typeface="Bahnschrift" panose="020B0502040204020203" pitchFamily="34" charset="0"/>
            </a:rPr>
            <a:t>, 2018) </a:t>
          </a:r>
        </a:p>
      </dgm:t>
    </dgm:pt>
    <dgm:pt modelId="{A6B320C4-B8F2-4556-BDB5-F19864E12568}" type="parTrans" cxnId="{E7BFE10D-7E46-4C94-A71D-145E39A0465D}">
      <dgm:prSet/>
      <dgm:spPr/>
      <dgm:t>
        <a:bodyPr/>
        <a:lstStyle/>
        <a:p>
          <a:endParaRPr lang="en-US"/>
        </a:p>
      </dgm:t>
    </dgm:pt>
    <dgm:pt modelId="{2DB1E0B9-396B-4A07-B360-41C6D264AB7C}" type="sibTrans" cxnId="{E7BFE10D-7E46-4C94-A71D-145E39A0465D}">
      <dgm:prSet/>
      <dgm:spPr/>
      <dgm:t>
        <a:bodyPr/>
        <a:lstStyle/>
        <a:p>
          <a:endParaRPr lang="en-US"/>
        </a:p>
      </dgm:t>
    </dgm:pt>
    <dgm:pt modelId="{410042A7-FA0E-4F2E-B289-5C61738BD964}">
      <dgm:prSet phldrT="[Text]"/>
      <dgm:spPr>
        <a:solidFill>
          <a:schemeClr val="accent4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id-ID" dirty="0">
              <a:solidFill>
                <a:schemeClr val="bg1"/>
              </a:solidFill>
              <a:latin typeface="Bahnschrift" panose="020B0502040204020203" pitchFamily="34" charset="0"/>
            </a:rPr>
            <a:t>(</a:t>
          </a:r>
          <a:r>
            <a:rPr lang="en-US" dirty="0" err="1">
              <a:solidFill>
                <a:schemeClr val="bg1"/>
              </a:solidFill>
              <a:latin typeface="Bahnschrift" panose="020B0502040204020203" pitchFamily="34" charset="0"/>
            </a:rPr>
            <a:t>Komara</a:t>
          </a:r>
          <a:r>
            <a:rPr lang="id-ID" dirty="0">
              <a:solidFill>
                <a:schemeClr val="bg1"/>
              </a:solidFill>
              <a:latin typeface="Bahnschrift" panose="020B0502040204020203" pitchFamily="34" charset="0"/>
            </a:rPr>
            <a:t>, 2018) </a:t>
          </a:r>
          <a:endParaRPr lang="en-US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ADB56662-799B-4760-8368-30B50D5130F8}" type="parTrans" cxnId="{2D211577-D1A1-48DE-B910-11D683FA95AB}">
      <dgm:prSet/>
      <dgm:spPr/>
      <dgm:t>
        <a:bodyPr/>
        <a:lstStyle/>
        <a:p>
          <a:endParaRPr lang="en-US"/>
        </a:p>
      </dgm:t>
    </dgm:pt>
    <dgm:pt modelId="{26E2A94A-6A7E-40E7-A71C-2F402A1D3A4B}" type="sibTrans" cxnId="{2D211577-D1A1-48DE-B910-11D683FA95AB}">
      <dgm:prSet/>
      <dgm:spPr/>
      <dgm:t>
        <a:bodyPr/>
        <a:lstStyle/>
        <a:p>
          <a:endParaRPr lang="en-US"/>
        </a:p>
      </dgm:t>
    </dgm:pt>
    <dgm:pt modelId="{F313B39A-383C-4A91-BA5F-A821200D7179}">
      <dgm:prSet phldrT="[Text]" custT="1"/>
      <dgm:spPr>
        <a:solidFill>
          <a:schemeClr val="accent4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Bahnschrift" panose="020B0502040204020203" pitchFamily="34" charset="0"/>
            </a:rPr>
            <a:t>(</a:t>
          </a:r>
          <a:r>
            <a:rPr lang="en-US" sz="2000" dirty="0" err="1">
              <a:solidFill>
                <a:schemeClr val="bg1"/>
              </a:solidFill>
              <a:latin typeface="Bahnschrift" panose="020B0502040204020203" pitchFamily="34" charset="0"/>
            </a:rPr>
            <a:t>Harared</a:t>
          </a:r>
          <a:r>
            <a:rPr lang="en-US" sz="2000" dirty="0">
              <a:solidFill>
                <a:schemeClr val="bg1"/>
              </a:solidFill>
              <a:latin typeface="Bahnschrift" panose="020B0502040204020203" pitchFamily="34" charset="0"/>
            </a:rPr>
            <a:t> &amp; </a:t>
          </a:r>
          <a:r>
            <a:rPr lang="en-US" sz="2000" dirty="0" err="1">
              <a:solidFill>
                <a:schemeClr val="bg1"/>
              </a:solidFill>
              <a:latin typeface="Bahnschrift" panose="020B0502040204020203" pitchFamily="34" charset="0"/>
            </a:rPr>
            <a:t>Iriyansah</a:t>
          </a:r>
          <a:r>
            <a:rPr lang="en-US" sz="2000" dirty="0">
              <a:solidFill>
                <a:schemeClr val="bg1"/>
              </a:solidFill>
              <a:latin typeface="Bahnschrift" panose="020B0502040204020203" pitchFamily="34" charset="0"/>
            </a:rPr>
            <a:t>, 2018)</a:t>
          </a:r>
        </a:p>
      </dgm:t>
    </dgm:pt>
    <dgm:pt modelId="{211FD886-6C7D-408D-BADE-9AD81BFE9C81}" type="parTrans" cxnId="{D2CA3EEE-A217-41D7-BC0C-9306C7BD3D20}">
      <dgm:prSet/>
      <dgm:spPr/>
      <dgm:t>
        <a:bodyPr/>
        <a:lstStyle/>
        <a:p>
          <a:endParaRPr lang="id-ID"/>
        </a:p>
      </dgm:t>
    </dgm:pt>
    <dgm:pt modelId="{9C9C7F23-F400-4C7A-B296-951685342048}" type="sibTrans" cxnId="{D2CA3EEE-A217-41D7-BC0C-9306C7BD3D20}">
      <dgm:prSet/>
      <dgm:spPr/>
      <dgm:t>
        <a:bodyPr/>
        <a:lstStyle/>
        <a:p>
          <a:endParaRPr lang="id-ID"/>
        </a:p>
      </dgm:t>
    </dgm:pt>
    <dgm:pt modelId="{69C80960-D8D7-40B6-AA90-61557BEC6A1A}" type="pres">
      <dgm:prSet presAssocID="{D33C51EA-8E68-4C6A-837C-E5E27FC48CD1}" presName="Name0" presStyleCnt="0">
        <dgm:presLayoutVars>
          <dgm:dir/>
          <dgm:resizeHandles val="exact"/>
        </dgm:presLayoutVars>
      </dgm:prSet>
      <dgm:spPr/>
    </dgm:pt>
    <dgm:pt modelId="{A4C1B422-C93A-43D5-99C8-2687F62C414E}" type="pres">
      <dgm:prSet presAssocID="{23B5A23F-F308-4859-82E4-804C9B758210}" presName="Name5" presStyleLbl="vennNode1" presStyleIdx="0" presStyleCnt="4" custScaleX="144128" custScaleY="137780" custLinFactNeighborX="2776" custLinFactNeighborY="-9774">
        <dgm:presLayoutVars>
          <dgm:bulletEnabled val="1"/>
        </dgm:presLayoutVars>
      </dgm:prSet>
      <dgm:spPr/>
    </dgm:pt>
    <dgm:pt modelId="{36CEA523-112E-466E-9B32-DAA2BA302123}" type="pres">
      <dgm:prSet presAssocID="{DC9DBA71-F89C-4C8D-991D-4F6BC9AF0ED2}" presName="space" presStyleCnt="0"/>
      <dgm:spPr/>
    </dgm:pt>
    <dgm:pt modelId="{E6EADE87-A634-49C3-B342-77FA8BD333A9}" type="pres">
      <dgm:prSet presAssocID="{B0ADF04B-6B87-45B8-96EC-6C67D3DE6263}" presName="Name5" presStyleLbl="vennNode1" presStyleIdx="1" presStyleCnt="4" custScaleX="106187" custScaleY="106699" custLinFactNeighborX="3239">
        <dgm:presLayoutVars>
          <dgm:bulletEnabled val="1"/>
        </dgm:presLayoutVars>
      </dgm:prSet>
      <dgm:spPr/>
    </dgm:pt>
    <dgm:pt modelId="{134106B6-AB9D-4D6B-B4DD-081D127A8A8F}" type="pres">
      <dgm:prSet presAssocID="{2DB1E0B9-396B-4A07-B360-41C6D264AB7C}" presName="space" presStyleCnt="0"/>
      <dgm:spPr/>
    </dgm:pt>
    <dgm:pt modelId="{5D4B4B1E-206C-4F63-AD48-CF65A9F0FCA1}" type="pres">
      <dgm:prSet presAssocID="{410042A7-FA0E-4F2E-B289-5C61738BD964}" presName="Name5" presStyleLbl="vennNode1" presStyleIdx="2" presStyleCnt="4" custScaleX="114653" custScaleY="107805" custLinFactNeighborX="21782" custLinFactNeighborY="-2180">
        <dgm:presLayoutVars>
          <dgm:bulletEnabled val="1"/>
        </dgm:presLayoutVars>
      </dgm:prSet>
      <dgm:spPr/>
    </dgm:pt>
    <dgm:pt modelId="{BCE369DA-217F-40E9-B245-A3E9548AFADC}" type="pres">
      <dgm:prSet presAssocID="{26E2A94A-6A7E-40E7-A71C-2F402A1D3A4B}" presName="space" presStyleCnt="0"/>
      <dgm:spPr/>
    </dgm:pt>
    <dgm:pt modelId="{C9973543-0C9C-417A-BB53-A899067E51C6}" type="pres">
      <dgm:prSet presAssocID="{F313B39A-383C-4A91-BA5F-A821200D7179}" presName="Name5" presStyleLbl="vennNode1" presStyleIdx="3" presStyleCnt="4" custScaleX="124328" custScaleY="116184" custLinFactNeighborX="41569" custLinFactNeighborY="-17668">
        <dgm:presLayoutVars>
          <dgm:bulletEnabled val="1"/>
        </dgm:presLayoutVars>
      </dgm:prSet>
      <dgm:spPr/>
    </dgm:pt>
  </dgm:ptLst>
  <dgm:cxnLst>
    <dgm:cxn modelId="{CCDF2707-6C21-4752-B992-867D1AEC95D6}" type="presOf" srcId="{23B5A23F-F308-4859-82E4-804C9B758210}" destId="{A4C1B422-C93A-43D5-99C8-2687F62C414E}" srcOrd="0" destOrd="0" presId="urn:microsoft.com/office/officeart/2005/8/layout/venn3"/>
    <dgm:cxn modelId="{E7BFE10D-7E46-4C94-A71D-145E39A0465D}" srcId="{D33C51EA-8E68-4C6A-837C-E5E27FC48CD1}" destId="{B0ADF04B-6B87-45B8-96EC-6C67D3DE6263}" srcOrd="1" destOrd="0" parTransId="{A6B320C4-B8F2-4556-BDB5-F19864E12568}" sibTransId="{2DB1E0B9-396B-4A07-B360-41C6D264AB7C}"/>
    <dgm:cxn modelId="{5A6CE115-817D-40AA-8BE9-1823DFD2C9B7}" type="presOf" srcId="{F313B39A-383C-4A91-BA5F-A821200D7179}" destId="{C9973543-0C9C-417A-BB53-A899067E51C6}" srcOrd="0" destOrd="0" presId="urn:microsoft.com/office/officeart/2005/8/layout/venn3"/>
    <dgm:cxn modelId="{AE2C4744-F755-4719-BBB9-7B595ED90FA7}" type="presOf" srcId="{D33C51EA-8E68-4C6A-837C-E5E27FC48CD1}" destId="{69C80960-D8D7-40B6-AA90-61557BEC6A1A}" srcOrd="0" destOrd="0" presId="urn:microsoft.com/office/officeart/2005/8/layout/venn3"/>
    <dgm:cxn modelId="{8BEC9E6D-4184-4D4F-80B7-A0C4FC07D049}" type="presOf" srcId="{410042A7-FA0E-4F2E-B289-5C61738BD964}" destId="{5D4B4B1E-206C-4F63-AD48-CF65A9F0FCA1}" srcOrd="0" destOrd="0" presId="urn:microsoft.com/office/officeart/2005/8/layout/venn3"/>
    <dgm:cxn modelId="{62646750-E048-440A-A698-80C9964FBF75}" srcId="{D33C51EA-8E68-4C6A-837C-E5E27FC48CD1}" destId="{23B5A23F-F308-4859-82E4-804C9B758210}" srcOrd="0" destOrd="0" parTransId="{E3E56904-BFD8-4103-90A8-9D51E8C1B452}" sibTransId="{DC9DBA71-F89C-4C8D-991D-4F6BC9AF0ED2}"/>
    <dgm:cxn modelId="{2D211577-D1A1-48DE-B910-11D683FA95AB}" srcId="{D33C51EA-8E68-4C6A-837C-E5E27FC48CD1}" destId="{410042A7-FA0E-4F2E-B289-5C61738BD964}" srcOrd="2" destOrd="0" parTransId="{ADB56662-799B-4760-8368-30B50D5130F8}" sibTransId="{26E2A94A-6A7E-40E7-A71C-2F402A1D3A4B}"/>
    <dgm:cxn modelId="{D2CA3EEE-A217-41D7-BC0C-9306C7BD3D20}" srcId="{D33C51EA-8E68-4C6A-837C-E5E27FC48CD1}" destId="{F313B39A-383C-4A91-BA5F-A821200D7179}" srcOrd="3" destOrd="0" parTransId="{211FD886-6C7D-408D-BADE-9AD81BFE9C81}" sibTransId="{9C9C7F23-F400-4C7A-B296-951685342048}"/>
    <dgm:cxn modelId="{BE99F9F9-3009-436E-A9AA-C938F3CBB2C1}" type="presOf" srcId="{B0ADF04B-6B87-45B8-96EC-6C67D3DE6263}" destId="{E6EADE87-A634-49C3-B342-77FA8BD333A9}" srcOrd="0" destOrd="0" presId="urn:microsoft.com/office/officeart/2005/8/layout/venn3"/>
    <dgm:cxn modelId="{54B02A79-BEAC-4A84-AF44-F7C8F7786208}" type="presParOf" srcId="{69C80960-D8D7-40B6-AA90-61557BEC6A1A}" destId="{A4C1B422-C93A-43D5-99C8-2687F62C414E}" srcOrd="0" destOrd="0" presId="urn:microsoft.com/office/officeart/2005/8/layout/venn3"/>
    <dgm:cxn modelId="{2A063775-4561-4B4E-9795-DEBB0F93BBD5}" type="presParOf" srcId="{69C80960-D8D7-40B6-AA90-61557BEC6A1A}" destId="{36CEA523-112E-466E-9B32-DAA2BA302123}" srcOrd="1" destOrd="0" presId="urn:microsoft.com/office/officeart/2005/8/layout/venn3"/>
    <dgm:cxn modelId="{751AC711-46F6-4EAB-82BE-7DFA059EFF15}" type="presParOf" srcId="{69C80960-D8D7-40B6-AA90-61557BEC6A1A}" destId="{E6EADE87-A634-49C3-B342-77FA8BD333A9}" srcOrd="2" destOrd="0" presId="urn:microsoft.com/office/officeart/2005/8/layout/venn3"/>
    <dgm:cxn modelId="{548DE37A-97D6-4EE6-AA32-4399B7DD16E0}" type="presParOf" srcId="{69C80960-D8D7-40B6-AA90-61557BEC6A1A}" destId="{134106B6-AB9D-4D6B-B4DD-081D127A8A8F}" srcOrd="3" destOrd="0" presId="urn:microsoft.com/office/officeart/2005/8/layout/venn3"/>
    <dgm:cxn modelId="{4FC159C1-BFF7-4EAC-874D-601729680C02}" type="presParOf" srcId="{69C80960-D8D7-40B6-AA90-61557BEC6A1A}" destId="{5D4B4B1E-206C-4F63-AD48-CF65A9F0FCA1}" srcOrd="4" destOrd="0" presId="urn:microsoft.com/office/officeart/2005/8/layout/venn3"/>
    <dgm:cxn modelId="{0311AEDA-C699-4ACF-A811-7EF107029620}" type="presParOf" srcId="{69C80960-D8D7-40B6-AA90-61557BEC6A1A}" destId="{BCE369DA-217F-40E9-B245-A3E9548AFADC}" srcOrd="5" destOrd="0" presId="urn:microsoft.com/office/officeart/2005/8/layout/venn3"/>
    <dgm:cxn modelId="{6DCEF7DD-8EF0-4426-8D53-C7C00EC7430D}" type="presParOf" srcId="{69C80960-D8D7-40B6-AA90-61557BEC6A1A}" destId="{C9973543-0C9C-417A-BB53-A899067E51C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1B422-C93A-43D5-99C8-2687F62C414E}">
      <dsp:nvSpPr>
        <dsp:cNvPr id="0" name=""/>
        <dsp:cNvSpPr/>
      </dsp:nvSpPr>
      <dsp:spPr>
        <a:xfrm>
          <a:off x="11539" y="1150344"/>
          <a:ext cx="2856375" cy="2730568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067" tIns="35560" rIns="109067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kern="1200" dirty="0">
              <a:solidFill>
                <a:schemeClr val="bg1"/>
              </a:solidFill>
              <a:latin typeface="Bahnschrift" panose="020B0502040204020203" pitchFamily="34" charset="0"/>
            </a:rPr>
            <a:t>(</a:t>
          </a:r>
          <a:r>
            <a:rPr lang="en-ID" sz="2800" kern="1200" dirty="0" err="1">
              <a:solidFill>
                <a:schemeClr val="bg1"/>
              </a:solidFill>
              <a:latin typeface="Bahnschrift" panose="020B0502040204020203" pitchFamily="34" charset="0"/>
            </a:rPr>
            <a:t>Giyatmi</a:t>
          </a:r>
          <a:r>
            <a:rPr lang="en-ID" sz="2800" kern="1200" dirty="0">
              <a:solidFill>
                <a:schemeClr val="bg1"/>
              </a:solidFill>
              <a:latin typeface="Bahnschrift" panose="020B0502040204020203" pitchFamily="34" charset="0"/>
            </a:rPr>
            <a:t> et al., 2014)</a:t>
          </a:r>
          <a:endParaRPr lang="en-US" sz="2800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429845" y="1550226"/>
        <a:ext cx="2019763" cy="1930804"/>
      </dsp:txXfrm>
    </dsp:sp>
    <dsp:sp modelId="{E6EADE87-A634-49C3-B342-77FA8BD333A9}">
      <dsp:nvSpPr>
        <dsp:cNvPr id="0" name=""/>
        <dsp:cNvSpPr/>
      </dsp:nvSpPr>
      <dsp:spPr>
        <a:xfrm>
          <a:off x="2473383" y="1652035"/>
          <a:ext cx="2104448" cy="2114595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067" tIns="29210" rIns="109067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Bahnschrift" panose="020B0502040204020203" pitchFamily="34" charset="0"/>
            </a:rPr>
            <a:t>(</a:t>
          </a:r>
          <a:r>
            <a:rPr lang="en-US" sz="2300" kern="1200" dirty="0" err="1">
              <a:solidFill>
                <a:schemeClr val="bg1"/>
              </a:solidFill>
              <a:latin typeface="Bahnschrift" panose="020B0502040204020203" pitchFamily="34" charset="0"/>
            </a:rPr>
            <a:t>Harared</a:t>
          </a:r>
          <a:r>
            <a:rPr lang="en-US" sz="2300" kern="1200" dirty="0">
              <a:solidFill>
                <a:schemeClr val="bg1"/>
              </a:solidFill>
              <a:latin typeface="Bahnschrift" panose="020B0502040204020203" pitchFamily="34" charset="0"/>
            </a:rPr>
            <a:t>, 2018) </a:t>
          </a:r>
        </a:p>
      </dsp:txBody>
      <dsp:txXfrm>
        <a:off x="2781572" y="1961710"/>
        <a:ext cx="1488070" cy="1495245"/>
      </dsp:txXfrm>
    </dsp:sp>
    <dsp:sp modelId="{5D4B4B1E-206C-4F63-AD48-CF65A9F0FCA1}">
      <dsp:nvSpPr>
        <dsp:cNvPr id="0" name=""/>
        <dsp:cNvSpPr/>
      </dsp:nvSpPr>
      <dsp:spPr>
        <a:xfrm>
          <a:off x="4254963" y="1597872"/>
          <a:ext cx="2272230" cy="2136514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067" tIns="29210" rIns="109067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kern="1200" dirty="0">
              <a:solidFill>
                <a:schemeClr val="bg1"/>
              </a:solidFill>
              <a:latin typeface="Bahnschrift" panose="020B0502040204020203" pitchFamily="34" charset="0"/>
            </a:rPr>
            <a:t>(</a:t>
          </a:r>
          <a:r>
            <a:rPr lang="en-US" sz="2300" kern="1200" dirty="0" err="1">
              <a:solidFill>
                <a:schemeClr val="bg1"/>
              </a:solidFill>
              <a:latin typeface="Bahnschrift" panose="020B0502040204020203" pitchFamily="34" charset="0"/>
            </a:rPr>
            <a:t>Komara</a:t>
          </a:r>
          <a:r>
            <a:rPr lang="id-ID" sz="2300" kern="1200" dirty="0">
              <a:solidFill>
                <a:schemeClr val="bg1"/>
              </a:solidFill>
              <a:latin typeface="Bahnschrift" panose="020B0502040204020203" pitchFamily="34" charset="0"/>
            </a:rPr>
            <a:t>, 2018) </a:t>
          </a:r>
          <a:endParaRPr lang="en-US" sz="2300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4587723" y="1910757"/>
        <a:ext cx="1606710" cy="1510744"/>
      </dsp:txXfrm>
    </dsp:sp>
    <dsp:sp modelId="{C9973543-0C9C-417A-BB53-A899067E51C6}">
      <dsp:nvSpPr>
        <dsp:cNvPr id="0" name=""/>
        <dsp:cNvSpPr/>
      </dsp:nvSpPr>
      <dsp:spPr>
        <a:xfrm>
          <a:off x="6045027" y="1207897"/>
          <a:ext cx="2463972" cy="2302572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067" tIns="25400" rIns="10906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Bahnschrift" panose="020B0502040204020203" pitchFamily="34" charset="0"/>
            </a:rPr>
            <a:t>(</a:t>
          </a:r>
          <a:r>
            <a:rPr lang="en-US" sz="2000" kern="1200" dirty="0" err="1">
              <a:solidFill>
                <a:schemeClr val="bg1"/>
              </a:solidFill>
              <a:latin typeface="Bahnschrift" panose="020B0502040204020203" pitchFamily="34" charset="0"/>
            </a:rPr>
            <a:t>Harared</a:t>
          </a:r>
          <a:r>
            <a:rPr lang="en-US" sz="2000" kern="1200" dirty="0">
              <a:solidFill>
                <a:schemeClr val="bg1"/>
              </a:solidFill>
              <a:latin typeface="Bahnschrift" panose="020B0502040204020203" pitchFamily="34" charset="0"/>
            </a:rPr>
            <a:t> &amp; </a:t>
          </a:r>
          <a:r>
            <a:rPr lang="en-US" sz="2000" kern="1200" dirty="0" err="1">
              <a:solidFill>
                <a:schemeClr val="bg1"/>
              </a:solidFill>
              <a:latin typeface="Bahnschrift" panose="020B0502040204020203" pitchFamily="34" charset="0"/>
            </a:rPr>
            <a:t>Iriyansah</a:t>
          </a:r>
          <a:r>
            <a:rPr lang="en-US" sz="2000" kern="1200" dirty="0">
              <a:solidFill>
                <a:schemeClr val="bg1"/>
              </a:solidFill>
              <a:latin typeface="Bahnschrift" panose="020B0502040204020203" pitchFamily="34" charset="0"/>
            </a:rPr>
            <a:t>, 2018)</a:t>
          </a:r>
        </a:p>
      </dsp:txBody>
      <dsp:txXfrm>
        <a:off x="6405867" y="1545101"/>
        <a:ext cx="1742292" cy="1628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8C43-7C78-4843-9DB0-26079ABFD95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stagram.com/nicoharared/" TargetMode="External"/><Relationship Id="rId4" Type="http://schemas.openxmlformats.org/officeDocument/2006/relationships/hyperlink" Target="https://www.instagram.com/3_rahayu_mhu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3_rahayu_mhu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instagram.com/nicoharare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9807" y="895405"/>
            <a:ext cx="11812385" cy="87947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NAMING F&amp;B BUSINESS IN MARGONDA DEPOK: </a:t>
            </a:r>
            <a:br>
              <a:rPr lang="en-ID" sz="2400" dirty="0">
                <a:solidFill>
                  <a:schemeClr val="bg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WORD FORMATION STUDY</a:t>
            </a:r>
            <a:endParaRPr lang="en-ID" sz="2400" dirty="0">
              <a:solidFill>
                <a:schemeClr val="bg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1410" y="2250734"/>
            <a:ext cx="11089177" cy="9402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Tri </a:t>
            </a:r>
            <a:r>
              <a:rPr lang="en-IN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Rahayu</a:t>
            </a:r>
            <a:r>
              <a:rPr lang="en-IN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 Mayasari</a:t>
            </a:r>
            <a:r>
              <a:rPr lang="en-IN" baseline="300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1</a:t>
            </a:r>
            <a:r>
              <a:rPr lang="en-IN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, Nico Harared</a:t>
            </a:r>
            <a:r>
              <a:rPr lang="en-IN" baseline="300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Poppins Medium" panose="00000600000000000000" pitchFamily="2" charset="0"/>
              </a:rPr>
              <a:t>2</a:t>
            </a:r>
            <a:endParaRPr lang="en-ID" dirty="0">
              <a:solidFill>
                <a:schemeClr val="bg1"/>
              </a:solidFill>
              <a:effectLst/>
              <a:latin typeface="Poppins Medium" panose="00000600000000000000" pitchFamily="2" charset="0"/>
              <a:ea typeface="DengXian" panose="02010600030101010101" pitchFamily="2" charset="-122"/>
              <a:cs typeface="Poppins Medium" panose="000006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600" baseline="300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1 </a:t>
            </a:r>
            <a:r>
              <a:rPr lang="en-US" sz="16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Universitas Nasional, Jakarta 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2 </a:t>
            </a:r>
            <a:r>
              <a:rPr lang="en-US" sz="16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Universitas </a:t>
            </a:r>
            <a:r>
              <a:rPr lang="en-US" sz="16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Indraprasta</a:t>
            </a:r>
            <a:r>
              <a:rPr lang="en-US" sz="16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PGRI</a:t>
            </a:r>
            <a:r>
              <a:rPr lang="en-US" sz="16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DengXian" panose="02010600030101010101" pitchFamily="2" charset="-122"/>
                <a:cs typeface="Poppins Medium" panose="00000600000000000000" pitchFamily="2" charset="0"/>
              </a:rPr>
              <a:t>, Jakarta</a:t>
            </a:r>
            <a:endParaRPr lang="en-ID" sz="16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DengXian" panose="02010600030101010101" pitchFamily="2" charset="-122"/>
              <a:cs typeface="Poppins Medium" panose="00000600000000000000" pitchFamily="2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3998" y="1774880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No. Abstract: </a:t>
            </a:r>
            <a:r>
              <a:rPr lang="en-ID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ABS-ICOLLITE-23048</a:t>
            </a:r>
            <a:r>
              <a:rPr lang="en-ID" sz="1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D0955-821E-44A5-B078-256949D65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43" y="3266602"/>
            <a:ext cx="1734849" cy="2612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AF2D7-1D21-4DB0-A4BF-9F967E278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1" t="20113" r="43051" b="35367"/>
          <a:stretch/>
        </p:blipFill>
        <p:spPr>
          <a:xfrm>
            <a:off x="6403810" y="3235358"/>
            <a:ext cx="2483428" cy="2602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ubtitle 5">
            <a:extLst>
              <a:ext uri="{FF2B5EF4-FFF2-40B4-BE49-F238E27FC236}">
                <a16:creationId xmlns:a16="http://schemas.microsoft.com/office/drawing/2014/main" id="{4B3F1584-E6C8-4D82-A87B-709805DD6702}"/>
              </a:ext>
            </a:extLst>
          </p:cNvPr>
          <p:cNvSpPr txBox="1">
            <a:spLocks/>
          </p:cNvSpPr>
          <p:nvPr/>
        </p:nvSpPr>
        <p:spPr>
          <a:xfrm>
            <a:off x="-115804" y="5923457"/>
            <a:ext cx="10783802" cy="1738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Follow us on </a:t>
            </a:r>
            <a:r>
              <a:rPr lang="en-US" sz="2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nstagram </a:t>
            </a:r>
            <a:r>
              <a:rPr lang="en-ID" sz="2000" dirty="0">
                <a:solidFill>
                  <a:schemeClr val="bg1"/>
                </a:solidFill>
                <a:latin typeface="var(--font-family-system)"/>
              </a:rPr>
              <a:t>@3_rahayu_mhum / 082113443503        </a:t>
            </a:r>
            <a:r>
              <a:rPr lang="en-ID" sz="2000" dirty="0">
                <a:solidFill>
                  <a:schemeClr val="bg1"/>
                </a:solidFill>
                <a:latin typeface="var(--font-family-system)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@nicoharared / 08116602125</a:t>
            </a:r>
          </a:p>
          <a:p>
            <a:pPr>
              <a:lnSpc>
                <a:spcPct val="100000"/>
              </a:lnSpc>
            </a:pPr>
            <a:endParaRPr lang="en-ID" sz="2000" dirty="0">
              <a:solidFill>
                <a:schemeClr val="bg1"/>
              </a:solidFill>
              <a:latin typeface="var(--font-family-system)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1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LITERATURE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000" dirty="0">
                <a:solidFill>
                  <a:schemeClr val="bg1"/>
                </a:solidFill>
                <a:latin typeface="Tw Cen MT" pitchFamily="34" charset="0"/>
              </a:rPr>
              <a:t>Research: Positioning </a:t>
            </a:r>
            <a:endParaRPr lang="en-US"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5B97EB4-A612-4BFA-8993-DA574A624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303964"/>
              </p:ext>
            </p:extLst>
          </p:nvPr>
        </p:nvGraphicFramePr>
        <p:xfrm>
          <a:off x="370600" y="539586"/>
          <a:ext cx="8509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AC44524-BBA1-48AA-B42B-1524D48FE87D}"/>
              </a:ext>
            </a:extLst>
          </p:cNvPr>
          <p:cNvGrpSpPr/>
          <p:nvPr/>
        </p:nvGrpSpPr>
        <p:grpSpPr>
          <a:xfrm>
            <a:off x="9139278" y="1921290"/>
            <a:ext cx="2368576" cy="1507710"/>
            <a:chOff x="6538337" y="1143519"/>
            <a:chExt cx="1970661" cy="1841575"/>
          </a:xfrm>
          <a:solidFill>
            <a:schemeClr val="accent6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FF01B7C-A4E0-4AF1-8C5D-E9B4B77EAA22}"/>
                </a:ext>
              </a:extLst>
            </p:cNvPr>
            <p:cNvSpPr/>
            <p:nvPr/>
          </p:nvSpPr>
          <p:spPr>
            <a:xfrm>
              <a:off x="6538337" y="1143519"/>
              <a:ext cx="1970661" cy="1841575"/>
            </a:xfrm>
            <a:prstGeom prst="ellipse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BFFD0408-D370-4481-B9BB-2DD2B9C49EF9}"/>
                </a:ext>
              </a:extLst>
            </p:cNvPr>
            <p:cNvSpPr/>
            <p:nvPr/>
          </p:nvSpPr>
          <p:spPr>
            <a:xfrm>
              <a:off x="6826934" y="1313161"/>
              <a:ext cx="1393467" cy="1302192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7231" tIns="22860" rIns="87231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800" kern="1200" dirty="0">
                  <a:latin typeface="Bahnschrift" panose="020B0502040204020203" pitchFamily="34" charset="0"/>
                </a:rPr>
                <a:t>(</a:t>
              </a:r>
              <a:r>
                <a:rPr lang="en-US" sz="1800" kern="1200" dirty="0" err="1">
                  <a:latin typeface="Bahnschrift" panose="020B0502040204020203" pitchFamily="34" charset="0"/>
                </a:rPr>
                <a:t>Mayasari</a:t>
              </a:r>
              <a:r>
                <a:rPr lang="en-US" sz="1800" kern="1200" dirty="0">
                  <a:latin typeface="Bahnschrift" panose="020B0502040204020203" pitchFamily="34" charset="0"/>
                </a:rPr>
                <a:t>, </a:t>
              </a:r>
              <a:r>
                <a:rPr lang="id-ID" sz="1800" kern="1200" dirty="0">
                  <a:latin typeface="Bahnschrift" panose="020B0502040204020203" pitchFamily="34" charset="0"/>
                </a:rPr>
                <a:t>Harared, </a:t>
              </a:r>
              <a:r>
                <a:rPr lang="en-US" sz="1800" kern="1200" dirty="0">
                  <a:latin typeface="Bahnschrift" panose="020B0502040204020203" pitchFamily="34" charset="0"/>
                </a:rPr>
                <a:t>2023</a:t>
              </a:r>
              <a:r>
                <a:rPr lang="id-ID" sz="1800" kern="1200" dirty="0">
                  <a:latin typeface="Bahnschrift" panose="020B0502040204020203" pitchFamily="34" charset="0"/>
                </a:rPr>
                <a:t>)</a:t>
              </a:r>
              <a:endParaRPr lang="en-US" sz="1800" kern="1200" dirty="0">
                <a:solidFill>
                  <a:srgbClr val="9ED4CE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C612E42-D9C1-4725-A33B-84544CF55744}"/>
              </a:ext>
            </a:extLst>
          </p:cNvPr>
          <p:cNvSpPr/>
          <p:nvPr/>
        </p:nvSpPr>
        <p:spPr>
          <a:xfrm>
            <a:off x="7025407" y="3382431"/>
            <a:ext cx="2116344" cy="6005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FFC000"/>
                </a:solidFill>
                <a:latin typeface="Helvetica" pitchFamily="2" charset="0"/>
              </a:rPr>
              <a:t>Types of Slang in </a:t>
            </a:r>
            <a:r>
              <a:rPr lang="en-US" sz="1600" dirty="0" err="1">
                <a:solidFill>
                  <a:srgbClr val="FFC000"/>
                </a:solidFill>
                <a:latin typeface="Helvetica" pitchFamily="2" charset="0"/>
              </a:rPr>
              <a:t>Gosend</a:t>
            </a:r>
            <a:endParaRPr lang="en-US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7DEB7E-10BA-42DC-9CB6-95A9B5FEAE9F}"/>
              </a:ext>
            </a:extLst>
          </p:cNvPr>
          <p:cNvSpPr/>
          <p:nvPr/>
        </p:nvSpPr>
        <p:spPr>
          <a:xfrm>
            <a:off x="3124183" y="3978888"/>
            <a:ext cx="1796697" cy="607539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FFC000"/>
                </a:solidFill>
                <a:latin typeface="Helvetica" pitchFamily="2" charset="0"/>
              </a:rPr>
              <a:t>Types of Slang in 1cak.com</a:t>
            </a:r>
            <a:endParaRPr lang="en-US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1E4704-F9C8-4823-B004-4C9A81549E73}"/>
              </a:ext>
            </a:extLst>
          </p:cNvPr>
          <p:cNvSpPr/>
          <p:nvPr/>
        </p:nvSpPr>
        <p:spPr>
          <a:xfrm>
            <a:off x="5039434" y="3758059"/>
            <a:ext cx="2113132" cy="767518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FFC000"/>
                </a:solidFill>
                <a:latin typeface="Helvetica" pitchFamily="2" charset="0"/>
              </a:rPr>
              <a:t>word formation used by </a:t>
            </a:r>
            <a:r>
              <a:rPr lang="en-ID" sz="1400" dirty="0">
                <a:solidFill>
                  <a:srgbClr val="FFC000"/>
                </a:solidFill>
                <a:latin typeface="Helvetica" pitchFamily="2" charset="0"/>
              </a:rPr>
              <a:t>the franchise business, especially F&amp;B</a:t>
            </a:r>
            <a:endParaRPr lang="en-US" sz="14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762A23-BFF9-45F2-AD10-0A7217F68A4D}"/>
              </a:ext>
            </a:extLst>
          </p:cNvPr>
          <p:cNvSpPr/>
          <p:nvPr/>
        </p:nvSpPr>
        <p:spPr>
          <a:xfrm>
            <a:off x="579582" y="3889692"/>
            <a:ext cx="2396756" cy="968278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C000"/>
                </a:solidFill>
              </a:rPr>
              <a:t>Brand names with English in Indonesian products are created</a:t>
            </a:r>
            <a:endParaRPr lang="en-US" dirty="0">
              <a:solidFill>
                <a:srgbClr val="FFC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05FA4-BB0B-4087-AE34-DC0FF12062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01" y="4067703"/>
            <a:ext cx="1550373" cy="2325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5FDD25-C169-4C7F-812D-B8B774DE8B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82" y="4759335"/>
            <a:ext cx="2494526" cy="1559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6A8A0A-3AA0-41B9-88E6-0C47774C4A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9139" y="3682705"/>
            <a:ext cx="2411386" cy="2411386"/>
          </a:xfrm>
          <a:prstGeom prst="rect">
            <a:avLst/>
          </a:prstGeom>
        </p:spPr>
      </p:pic>
      <p:pic>
        <p:nvPicPr>
          <p:cNvPr id="16" name="Picture 15" descr="A yellow and black logo&#10;&#10;Description automatically generated">
            <a:extLst>
              <a:ext uri="{FF2B5EF4-FFF2-40B4-BE49-F238E27FC236}">
                <a16:creationId xmlns:a16="http://schemas.microsoft.com/office/drawing/2014/main" id="{85B21470-DBBE-4102-AAC9-68EF91F963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6154" y="4714553"/>
            <a:ext cx="1480320" cy="1480320"/>
          </a:xfrm>
          <a:prstGeom prst="rect">
            <a:avLst/>
          </a:prstGeom>
        </p:spPr>
      </p:pic>
      <p:pic>
        <p:nvPicPr>
          <p:cNvPr id="19" name="Picture 18" descr="A group of food items&#10;&#10;Description automatically generated">
            <a:extLst>
              <a:ext uri="{FF2B5EF4-FFF2-40B4-BE49-F238E27FC236}">
                <a16:creationId xmlns:a16="http://schemas.microsoft.com/office/drawing/2014/main" id="{C5AC0393-3684-4A28-B8E8-DF35A0E827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200" y="4908854"/>
            <a:ext cx="2510534" cy="1409560"/>
          </a:xfrm>
          <a:prstGeom prst="rect">
            <a:avLst/>
          </a:prstGeom>
        </p:spPr>
      </p:pic>
      <p:pic>
        <p:nvPicPr>
          <p:cNvPr id="21" name="Picture 20" descr="A logo with a bird and a bull&#10;&#10;Description automatically generated">
            <a:extLst>
              <a:ext uri="{FF2B5EF4-FFF2-40B4-BE49-F238E27FC236}">
                <a16:creationId xmlns:a16="http://schemas.microsoft.com/office/drawing/2014/main" id="{79DFF485-5779-4B16-B931-07C07AD122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3908" y="1640706"/>
            <a:ext cx="705184" cy="1211177"/>
          </a:xfrm>
          <a:prstGeom prst="rect">
            <a:avLst/>
          </a:prstGeom>
        </p:spPr>
      </p:pic>
      <p:pic>
        <p:nvPicPr>
          <p:cNvPr id="23" name="Picture 22" descr="A logo with text on it&#10;&#10;Description automatically generated">
            <a:extLst>
              <a:ext uri="{FF2B5EF4-FFF2-40B4-BE49-F238E27FC236}">
                <a16:creationId xmlns:a16="http://schemas.microsoft.com/office/drawing/2014/main" id="{4D6CBE93-D332-4E4B-881E-966E067654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6474" y="1153684"/>
            <a:ext cx="1116148" cy="1123589"/>
          </a:xfrm>
          <a:prstGeom prst="rect">
            <a:avLst/>
          </a:prstGeom>
        </p:spPr>
      </p:pic>
      <p:pic>
        <p:nvPicPr>
          <p:cNvPr id="25" name="Picture 24" descr="A logo with a yellow circle and a black background&#10;&#10;Description automatically generated">
            <a:extLst>
              <a:ext uri="{FF2B5EF4-FFF2-40B4-BE49-F238E27FC236}">
                <a16:creationId xmlns:a16="http://schemas.microsoft.com/office/drawing/2014/main" id="{0BD5C6FD-3180-4AFA-9CC2-9A0833EBA7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654" y="1549560"/>
            <a:ext cx="1987642" cy="12230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13F7D1-BE91-48E0-BD10-0900C5379D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6545" y="1130010"/>
            <a:ext cx="1062238" cy="14395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6002E2-DA07-4F84-8230-B588C26C11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6176" y="979399"/>
            <a:ext cx="1160607" cy="11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7972A-7268-47B8-9E6F-B86477921018}"/>
              </a:ext>
            </a:extLst>
          </p:cNvPr>
          <p:cNvSpPr txBox="1"/>
          <p:nvPr/>
        </p:nvSpPr>
        <p:spPr>
          <a:xfrm>
            <a:off x="4476999" y="658389"/>
            <a:ext cx="3238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Source of the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F465F-ECDE-4FEF-83AF-22F58DC49F42}"/>
              </a:ext>
            </a:extLst>
          </p:cNvPr>
          <p:cNvSpPr txBox="1"/>
          <p:nvPr/>
        </p:nvSpPr>
        <p:spPr>
          <a:xfrm>
            <a:off x="4478315" y="2738706"/>
            <a:ext cx="443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collection technique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BF043-E3E8-4D36-BDA3-45168BB480E7}"/>
              </a:ext>
            </a:extLst>
          </p:cNvPr>
          <p:cNvSpPr txBox="1"/>
          <p:nvPr/>
        </p:nvSpPr>
        <p:spPr>
          <a:xfrm>
            <a:off x="4510831" y="4749188"/>
            <a:ext cx="4234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analysis technique: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7E28B-FAA7-4F40-B8CF-3F2734215E97}"/>
              </a:ext>
            </a:extLst>
          </p:cNvPr>
          <p:cNvSpPr/>
          <p:nvPr/>
        </p:nvSpPr>
        <p:spPr>
          <a:xfrm>
            <a:off x="5217503" y="1384489"/>
            <a:ext cx="518423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The brands of F&amp;B appear in </a:t>
            </a:r>
            <a:r>
              <a:rPr lang="en-US" sz="2800" dirty="0" err="1">
                <a:solidFill>
                  <a:schemeClr val="tx1"/>
                </a:solidFill>
                <a:latin typeface="Helvetica" pitchFamily="2" charset="0"/>
              </a:rPr>
              <a:t>Margonda</a:t>
            </a:r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 Depok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064386-C547-4B58-8F34-9063FABE1A45}"/>
              </a:ext>
            </a:extLst>
          </p:cNvPr>
          <p:cNvSpPr/>
          <p:nvPr/>
        </p:nvSpPr>
        <p:spPr>
          <a:xfrm>
            <a:off x="5217503" y="3323479"/>
            <a:ext cx="518423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800" dirty="0">
                <a:solidFill>
                  <a:schemeClr val="tx1"/>
                </a:solidFill>
                <a:latin typeface="Helvetica" pitchFamily="2" charset="0"/>
              </a:rPr>
              <a:t>Observational Method &amp; </a:t>
            </a:r>
            <a:r>
              <a:rPr lang="en-US" sz="2800" dirty="0" err="1">
                <a:solidFill>
                  <a:schemeClr val="tx1"/>
                </a:solidFill>
                <a:latin typeface="Helvetica" pitchFamily="2" charset="0"/>
              </a:rPr>
              <a:t>Screenshoot</a:t>
            </a:r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DD5CD2-2442-43C9-9B87-2C912C4678A9}"/>
              </a:ext>
            </a:extLst>
          </p:cNvPr>
          <p:cNvSpPr/>
          <p:nvPr/>
        </p:nvSpPr>
        <p:spPr>
          <a:xfrm>
            <a:off x="5122885" y="5408105"/>
            <a:ext cx="518423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3200" dirty="0">
                <a:solidFill>
                  <a:schemeClr val="tx1"/>
                </a:solidFill>
                <a:latin typeface="Helvetica" pitchFamily="2" charset="0"/>
              </a:rPr>
              <a:t>Descriptive qualitative</a:t>
            </a:r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23ED7-69AB-40BA-BA74-3B8B3D91AD1F}"/>
              </a:ext>
            </a:extLst>
          </p:cNvPr>
          <p:cNvSpPr txBox="1"/>
          <p:nvPr/>
        </p:nvSpPr>
        <p:spPr>
          <a:xfrm>
            <a:off x="579582" y="1569154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Qualitative</a:t>
            </a:r>
          </a:p>
        </p:txBody>
      </p:sp>
    </p:spTree>
    <p:extLst>
      <p:ext uri="{BB962C8B-B14F-4D97-AF65-F5344CB8AC3E}">
        <p14:creationId xmlns:p14="http://schemas.microsoft.com/office/powerpoint/2010/main" val="91598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Minimum 2 slides, maximum 4 slides.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Table or chart can be displayed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C4D53-CD0D-449D-BFAD-44CE96526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95" y="2452461"/>
            <a:ext cx="4099045" cy="3436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55385C-442B-41C6-BE72-D0FB604C3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77" y="2452462"/>
            <a:ext cx="4099045" cy="34362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2FF946-19B8-4C9A-BEE3-EC9676441E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5" t="21240" r="27695" b="21636"/>
          <a:stretch/>
        </p:blipFill>
        <p:spPr>
          <a:xfrm>
            <a:off x="579582" y="2452462"/>
            <a:ext cx="4015275" cy="34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Minimum 2 slides, maximum 4 slides.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Table or chart can be displayed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EABD8-F34A-49E5-82E6-393670115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8" y="2198444"/>
            <a:ext cx="4405080" cy="3692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C0CD4-F3B1-4377-8B18-E3E68B183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00" y="2198444"/>
            <a:ext cx="4405080" cy="3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Minimum 2 slides, maximum 4 slides.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Table or chart can be displayed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E3A64-CCFE-42F1-8362-1A7AD2932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07" y="3698674"/>
            <a:ext cx="3104391" cy="2602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B85B1-C5AB-4DC0-9FDA-F1AFE48DD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2" y="2274201"/>
            <a:ext cx="4803635" cy="4026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58947F-2894-4337-9C87-19E2E8FF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10" y="3661533"/>
            <a:ext cx="1799452" cy="1799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D8C513-5389-4876-B696-9CEE52467A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06" y="949917"/>
            <a:ext cx="3104391" cy="26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Table or chart can be displayed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7DCB49F-9BED-4000-A1AD-7E6091D2D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004468"/>
              </p:ext>
            </p:extLst>
          </p:nvPr>
        </p:nvGraphicFramePr>
        <p:xfrm>
          <a:off x="4393277" y="1578648"/>
          <a:ext cx="6701905" cy="447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65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Maximum 1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441E2-0A97-49C6-8F39-A53D0CC3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034" y="1623294"/>
            <a:ext cx="4104696" cy="41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557379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130467"/>
            <a:ext cx="10515600" cy="5481348"/>
          </a:xfrm>
        </p:spPr>
        <p:txBody>
          <a:bodyPr>
            <a:noAutofit/>
          </a:bodyPr>
          <a:lstStyle/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Coleman, J. (2012). The Life of Slang. In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Oxford University Press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(Vol. 8).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Ek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A. (2018).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Blending Words or: How I Learned to Stop Worrying and Love the </a:t>
            </a:r>
            <a:r>
              <a:rPr lang="en-US" sz="900" i="1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Blendguage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A computational study of lexical blending in Swedish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. https://www.diva-portal.org/smash/get/diva2:1253226/FULLTEXT02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Giyatmi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G.,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Hastuti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E. D.,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Wijayava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R., &amp;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Arumi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S. (2014). The analysis of English word formations used on brand names found in Indonesian products.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Register Journal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7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(2), 179–204.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Gries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S. T. (2004). Isn’t that fantabulous? How similarity motivates intentional morphological blends in English.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Language, Culture, and Mind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415–428.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Harared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N. (2018).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SLANG CREATED AND USED IN 1CAK.COM SITE: SOCIOLINGUISTICS STUDY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(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Yanti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Ph.D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Ed.; Issue April, pp. 338–341). UNIKA ATMA JAYA.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Harared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N., &amp;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Iriyansah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M. R. (2018). Slang analysis of the conversation among drivers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Gosend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by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Gojek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: A Case Study in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Whatsapp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Group.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Seminar Nasional </a:t>
            </a:r>
            <a:r>
              <a:rPr lang="en-US" sz="900" i="1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Struktural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2018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107–113.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Komara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C. (2018).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Analisis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struktur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lexical blend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nama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produk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waralaba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Indonesia. </a:t>
            </a:r>
            <a:r>
              <a:rPr lang="en-US" sz="900" i="1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Konferensi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Linguistik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Tahunan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Atma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Jaya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13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Lehrer, A. (2007). </a:t>
            </a: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Blendalicious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//Lexical Creativity, Texts and Contexts.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Amsterdam, Philadelphia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115–133.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Mattiello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E. (2013). Extra-grammatical morphology in English. In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Extra-grammatical Morphology in English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. De Gruyter Mouton.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Renner, V. (2015). Lexical blending as wordplay.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Wordplay and Metalinguistic/</a:t>
            </a:r>
            <a:r>
              <a:rPr lang="en-US" sz="900" i="1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Metadiscursive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Reflection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119–133.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Ronneberger-Sibold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E. (2012). Blending between grammar and universal cognitive principles: Evidence from German, Farsi, and Chinese.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Cross-Disciplinary Perspectives on Lexical Blending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115–144.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 err="1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Tsvetkova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M. (2017). THE NON-LINGUISTIC CONTEXT – A BRIDGE TO LINGUISTIC ITEMS AND PHENOMENA.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Studies in Linguistics, Culture, and FLT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02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, 219–226. https://doi.org/10.46687/SILC.2017.v02.018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  <a:p>
            <a:pPr indent="-304800">
              <a:lnSpc>
                <a:spcPct val="100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Yule, G. (2006). </a:t>
            </a:r>
            <a:r>
              <a:rPr lang="en-US" sz="900" i="1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The Study of Language</a:t>
            </a:r>
            <a:r>
              <a:rPr lang="en-US" sz="900" dirty="0">
                <a:solidFill>
                  <a:schemeClr val="bg1"/>
                </a:solidFill>
                <a:effectLst/>
                <a:latin typeface="Poppins Medium" panose="00000600000000000000" pitchFamily="2" charset="0"/>
                <a:ea typeface="Gadugi" panose="020B0502040204020203" pitchFamily="34" charset="0"/>
                <a:cs typeface="Poppins Medium" panose="00000600000000000000" pitchFamily="2" charset="0"/>
              </a:rPr>
              <a:t> (third). Cambridge University Press.</a:t>
            </a:r>
            <a:endParaRPr lang="en-ID" sz="900" dirty="0">
              <a:solidFill>
                <a:schemeClr val="bg1"/>
              </a:solidFill>
              <a:effectLst/>
              <a:latin typeface="Poppins Medium" panose="00000600000000000000" pitchFamily="2" charset="0"/>
              <a:ea typeface="Gadugi" panose="020B050204020402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2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833870"/>
            <a:ext cx="9144000" cy="23017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LT Std 55 Roman" panose="020B0503020203020204" pitchFamily="34" charset="0"/>
                <a:cs typeface="Times New Roman" panose="02020603050405020304" pitchFamily="18" charset="0"/>
              </a:rPr>
              <a:t>THANK YOU!</a:t>
            </a:r>
            <a:br>
              <a:rPr lang="en-US" b="1" dirty="0">
                <a:solidFill>
                  <a:schemeClr val="bg1"/>
                </a:solidFill>
                <a:latin typeface="Avenir LT Std 55 Roman" panose="020B0503020203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LT Std 55 Roman" panose="020B0503020203020204" pitchFamily="34" charset="0"/>
                <a:cs typeface="Times New Roman" panose="02020603050405020304" pitchFamily="18" charset="0"/>
              </a:rPr>
              <a:t>We Need Feedback &amp; Respond, </a:t>
            </a:r>
            <a:br>
              <a:rPr lang="en-US" sz="4000" b="1" dirty="0">
                <a:solidFill>
                  <a:schemeClr val="bg1"/>
                </a:solidFill>
                <a:latin typeface="Avenir LT Std 55 Roman" panose="020B0503020203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LT Std 55 Roman" panose="020B0503020203020204" pitchFamily="34" charset="0"/>
                <a:cs typeface="Times New Roman" panose="02020603050405020304" pitchFamily="18" charset="0"/>
              </a:rPr>
              <a:t>because we want to wide our circle</a:t>
            </a:r>
            <a:endParaRPr lang="en-US" b="1" dirty="0">
              <a:solidFill>
                <a:schemeClr val="bg1"/>
              </a:solidFill>
              <a:latin typeface="Avenir LT Std 55 Roman" panose="020B0503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5573602"/>
            <a:ext cx="9144000" cy="17381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Follow us on </a:t>
            </a:r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nstagram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ID" sz="2000" dirty="0">
                <a:solidFill>
                  <a:schemeClr val="bg1"/>
                </a:solidFill>
                <a:latin typeface="var(--font-family-system)"/>
              </a:rPr>
              <a:t>@3_rahayu_mhum / 082113443503                    </a:t>
            </a:r>
            <a:r>
              <a:rPr lang="en-ID" sz="2000" dirty="0">
                <a:solidFill>
                  <a:schemeClr val="bg1"/>
                </a:solidFill>
                <a:latin typeface="var(--font-family-system)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@nicoharared / 08116602125</a:t>
            </a:r>
          </a:p>
          <a:p>
            <a:pPr>
              <a:lnSpc>
                <a:spcPct val="100000"/>
              </a:lnSpc>
            </a:pPr>
            <a:endParaRPr lang="en-ID" sz="2000" dirty="0">
              <a:solidFill>
                <a:schemeClr val="bg1"/>
              </a:solidFill>
              <a:latin typeface="var(--font-family-system)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9746DF-DA1D-4D35-82B7-66E2BE355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5" y="3411651"/>
            <a:ext cx="1734849" cy="2612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E20FC-54B9-451C-86D9-A417391CC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1" t="20113" r="43051" b="35367"/>
          <a:stretch/>
        </p:blipFill>
        <p:spPr>
          <a:xfrm>
            <a:off x="7707556" y="3429000"/>
            <a:ext cx="2483428" cy="2602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751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A966-5A4A-456E-A45F-FCF43FBD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3CB312-B59E-4D97-8A5E-9D27C06D8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7973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FA08-A1C3-4501-8D1E-B6ECBC5D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6313A-716B-4F65-920F-3D2A00AFA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1619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0129-B53B-4E83-B446-FFFE7B42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B50CA-7E78-496C-8DB3-B21660D0D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56615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B2D0-68B0-447A-A41E-5D678CE0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914FAD-9958-4958-9C24-BE744C6B1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94080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3109-E393-499A-9ED0-99DACEC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DF5EA-C458-4DA2-AE72-DEAF4824C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0807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3109-E393-499A-9ED0-99DACEC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62BF39-8C2F-4A7E-A0DA-4D4871AE5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9109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Maximum 1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1FA5A-4106-4D23-9553-14839B7EF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4" y="1825387"/>
            <a:ext cx="5020258" cy="3220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BE816-80E2-4E38-A538-0980C00DE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840" y="1090108"/>
            <a:ext cx="6369617" cy="40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04D51B-3B56-469A-A64B-3B1D0DC3BB27}"/>
              </a:ext>
            </a:extLst>
          </p:cNvPr>
          <p:cNvSpPr/>
          <p:nvPr/>
        </p:nvSpPr>
        <p:spPr>
          <a:xfrm>
            <a:off x="4985742" y="2856665"/>
            <a:ext cx="1797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dirty="0">
                <a:solidFill>
                  <a:srgbClr val="008E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008E7E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7584B2-1685-49AC-9511-FABF90F4E1BB}"/>
              </a:ext>
            </a:extLst>
          </p:cNvPr>
          <p:cNvCxnSpPr/>
          <p:nvPr/>
        </p:nvCxnSpPr>
        <p:spPr>
          <a:xfrm flipH="1">
            <a:off x="0" y="6570815"/>
            <a:ext cx="12192001" cy="0"/>
          </a:xfrm>
          <a:prstGeom prst="line">
            <a:avLst/>
          </a:prstGeom>
          <a:ln w="12700">
            <a:solidFill>
              <a:srgbClr val="008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059ED50-C60C-4EDF-8AE1-3573CACC878D}"/>
              </a:ext>
            </a:extLst>
          </p:cNvPr>
          <p:cNvSpPr txBox="1"/>
          <p:nvPr/>
        </p:nvSpPr>
        <p:spPr>
          <a:xfrm>
            <a:off x="6221950" y="2856665"/>
            <a:ext cx="557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Urgency?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7169DB-A5E0-48D5-8837-6301A4C1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52" y="1041926"/>
            <a:ext cx="4774148" cy="47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660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Avenir LT Std 55 Roman</vt:lpstr>
      <vt:lpstr>Bahnschrift</vt:lpstr>
      <vt:lpstr>Calibri</vt:lpstr>
      <vt:lpstr>Calibri Light</vt:lpstr>
      <vt:lpstr>Gadugi</vt:lpstr>
      <vt:lpstr>Helvetica</vt:lpstr>
      <vt:lpstr>Open Sans</vt:lpstr>
      <vt:lpstr>Poppins Medium</vt:lpstr>
      <vt:lpstr>Tw Cen MT</vt:lpstr>
      <vt:lpstr>var(--font-family-system)</vt:lpstr>
      <vt:lpstr>Office Theme</vt:lpstr>
      <vt:lpstr>NAMING F&amp;B BUSINESS IN MARGONDA DEPOK:  WORD FORMATION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PowerPoint Presentation</vt:lpstr>
      <vt:lpstr>LITERATURE REVIEW</vt:lpstr>
      <vt:lpstr>METHOD</vt:lpstr>
      <vt:lpstr>FINDING AND DISCUSSION</vt:lpstr>
      <vt:lpstr>FINDING AND DISCUSSION</vt:lpstr>
      <vt:lpstr>FINDING AND DISCUSSION</vt:lpstr>
      <vt:lpstr>FINDING AND DISCUSSION</vt:lpstr>
      <vt:lpstr>CONCLUSION</vt:lpstr>
      <vt:lpstr>REFERENCES</vt:lpstr>
      <vt:lpstr>THANK YOU! We Need Feedback &amp; Respond,  because we want to wide our circle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ismail - [2010]</dc:creator>
  <cp:lastModifiedBy>Nico Hrd</cp:lastModifiedBy>
  <cp:revision>18</cp:revision>
  <dcterms:created xsi:type="dcterms:W3CDTF">2023-04-14T06:04:15Z</dcterms:created>
  <dcterms:modified xsi:type="dcterms:W3CDTF">2023-07-24T10:03:08Z</dcterms:modified>
</cp:coreProperties>
</file>