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9" r:id="rId4"/>
    <p:sldId id="270" r:id="rId5"/>
    <p:sldId id="258" r:id="rId6"/>
    <p:sldId id="265" r:id="rId7"/>
    <p:sldId id="266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A7A32C-4A06-4C6E-A2F2-023183BC9437}">
          <p14:sldIdLst>
            <p14:sldId id="256"/>
            <p14:sldId id="271"/>
            <p14:sldId id="269"/>
            <p14:sldId id="270"/>
            <p14:sldId id="258"/>
            <p14:sldId id="265"/>
            <p14:sldId id="266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6" y="715677"/>
            <a:ext cx="11812385" cy="1169763"/>
          </a:xfrm>
        </p:spPr>
        <p:txBody>
          <a:bodyPr anchor="ctr"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PENINGKATAN KETERAMPILAN MENYIMAK/</a:t>
            </a:r>
            <a:r>
              <a:rPr lang="en-US" sz="2000" b="1" i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MAHARATUL ISTIMA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PADA PEMBELAJARAN BAHASA ARAB </a:t>
            </a:r>
            <a:br>
              <a:rPr lang="en-US" sz="20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(PENELITIAN TINDAKAN KELAS) DI SMA-IT AS-SYIFA BOARDING WANAREJA SUBANG PADA TINGKAT PEMULA (</a:t>
            </a:r>
            <a:r>
              <a:rPr lang="en-US" sz="2000" b="1" i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MUBTADIIN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92" y="2126931"/>
            <a:ext cx="11089177" cy="68237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Yunengsih Nur Muthmainnah, Yayan </a:t>
            </a:r>
            <a:r>
              <a:rPr lang="en-US" sz="1600" b="1" dirty="0" err="1">
                <a:solidFill>
                  <a:schemeClr val="bg1"/>
                </a:solidFill>
              </a:rPr>
              <a:t>Nurbayan</a:t>
            </a:r>
            <a:endParaRPr lang="en-US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Universitas Pendidikan Indonesia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3999" y="1726878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</a:t>
            </a:r>
            <a:r>
              <a:rPr lang="en-ID" sz="1400" b="0" i="1" dirty="0">
                <a:solidFill>
                  <a:schemeClr val="bg1"/>
                </a:solidFill>
                <a:effectLst/>
                <a:latin typeface="+mn-lt"/>
              </a:rPr>
              <a:t>ABS-ICOLLITE-23204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Follow us @yuneng_djamawi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2197-486B-67C5-56B3-4B2FCED6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Latar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Belakang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Penelitian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CC77-DAE2-1E7C-F5F7-23412182B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Penelitian</a:t>
            </a:r>
            <a:r>
              <a:rPr lang="en-US" dirty="0">
                <a:solidFill>
                  <a:schemeClr val="bg1"/>
                </a:solidFill>
              </a:rPr>
              <a:t> ini </a:t>
            </a:r>
            <a:r>
              <a:rPr lang="en-US" dirty="0" err="1">
                <a:solidFill>
                  <a:schemeClr val="bg1"/>
                </a:solidFill>
              </a:rPr>
              <a:t>dilatar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belakangi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rendahnya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kemampuan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menyimak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 err="1">
                <a:solidFill>
                  <a:schemeClr val="bg1"/>
                </a:solidFill>
              </a:rPr>
              <a:t>maharatul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istima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peserta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didik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dipengaruhi</a:t>
            </a:r>
            <a:r>
              <a:rPr lang="en-US" dirty="0">
                <a:solidFill>
                  <a:schemeClr val="bg1"/>
                </a:solidFill>
              </a:rPr>
              <a:t> oleh </a:t>
            </a:r>
            <a:r>
              <a:rPr lang="en-US" dirty="0" err="1">
                <a:solidFill>
                  <a:schemeClr val="bg1"/>
                </a:solidFill>
              </a:rPr>
              <a:t>beberapa</a:t>
            </a:r>
            <a:r>
              <a:rPr lang="en-US" dirty="0">
                <a:solidFill>
                  <a:schemeClr val="bg1"/>
                </a:solidFill>
              </a:rPr>
              <a:t> factor. </a:t>
            </a:r>
            <a:r>
              <a:rPr lang="en-US" dirty="0" err="1">
                <a:solidFill>
                  <a:schemeClr val="bg1"/>
                </a:solidFill>
              </a:rPr>
              <a:t>Diantara</a:t>
            </a:r>
            <a:r>
              <a:rPr lang="en-US" dirty="0">
                <a:solidFill>
                  <a:schemeClr val="bg1"/>
                </a:solidFill>
              </a:rPr>
              <a:t> factor-factor yang </a:t>
            </a:r>
            <a:r>
              <a:rPr lang="en-US" dirty="0" err="1">
                <a:solidFill>
                  <a:schemeClr val="bg1"/>
                </a:solidFill>
              </a:rPr>
              <a:t>mempengaruhinya</a:t>
            </a:r>
            <a:r>
              <a:rPr lang="en-US" dirty="0">
                <a:solidFill>
                  <a:schemeClr val="bg1"/>
                </a:solidFill>
              </a:rPr>
              <a:t> adalah: </a:t>
            </a:r>
          </a:p>
          <a:p>
            <a:r>
              <a:rPr lang="en-US" dirty="0" err="1">
                <a:solidFill>
                  <a:schemeClr val="bg1"/>
                </a:solidFill>
              </a:rPr>
              <a:t>Rendahnya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minat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peserta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didik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pembelajaran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maharatul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istima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Rendahnya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fokus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peserta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didik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menyimak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maharatul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istima</a:t>
            </a:r>
            <a:r>
              <a:rPr lang="en-US" dirty="0">
                <a:solidFill>
                  <a:schemeClr val="bg1"/>
                </a:solidFill>
              </a:rPr>
              <a:t> pada </a:t>
            </a:r>
            <a:r>
              <a:rPr lang="en-US" dirty="0" err="1">
                <a:solidFill>
                  <a:schemeClr val="bg1"/>
                </a:solidFill>
              </a:rPr>
              <a:t>saat</a:t>
            </a:r>
            <a:r>
              <a:rPr lang="en-US" dirty="0">
                <a:solidFill>
                  <a:schemeClr val="bg1"/>
                </a:solidFill>
              </a:rPr>
              <a:t> proses </a:t>
            </a:r>
            <a:r>
              <a:rPr lang="en-US" dirty="0" err="1">
                <a:solidFill>
                  <a:schemeClr val="bg1"/>
                </a:solidFill>
              </a:rPr>
              <a:t>kegiatan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belajar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mengajar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berlangsung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Sulit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mengingat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mufrodat</a:t>
            </a:r>
            <a:r>
              <a:rPr lang="en-US" dirty="0">
                <a:solidFill>
                  <a:schemeClr val="bg1"/>
                </a:solidFill>
              </a:rPr>
              <a:t> atau </a:t>
            </a:r>
            <a:r>
              <a:rPr lang="en-US" dirty="0" err="1">
                <a:solidFill>
                  <a:schemeClr val="bg1"/>
                </a:solidFill>
              </a:rPr>
              <a:t>kosa</a:t>
            </a:r>
            <a:r>
              <a:rPr lang="en-US" dirty="0">
                <a:solidFill>
                  <a:schemeClr val="bg1"/>
                </a:solidFill>
              </a:rPr>
              <a:t> kata </a:t>
            </a:r>
            <a:r>
              <a:rPr lang="en-US" dirty="0" err="1">
                <a:solidFill>
                  <a:schemeClr val="bg1"/>
                </a:solidFill>
              </a:rPr>
              <a:t>baru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pengaruhi</a:t>
            </a:r>
            <a:r>
              <a:rPr lang="en-US" dirty="0">
                <a:solidFill>
                  <a:schemeClr val="bg1"/>
                </a:solidFill>
              </a:rPr>
              <a:t> oleh </a:t>
            </a:r>
            <a:r>
              <a:rPr lang="en-US" dirty="0" err="1">
                <a:solidFill>
                  <a:schemeClr val="bg1"/>
                </a:solidFill>
              </a:rPr>
              <a:t>lemahnya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motivasi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belajar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1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9AFF-9F46-7FF8-E6F1-2E6A9BAA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PENDAHULUAN</a:t>
            </a:r>
            <a:endParaRPr lang="en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44E2-5C94-F84D-F80C-B8E87EBC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1. </a:t>
            </a:r>
            <a:r>
              <a:rPr lang="en-ID" dirty="0" err="1">
                <a:solidFill>
                  <a:schemeClr val="bg1"/>
                </a:solidFill>
              </a:rPr>
              <a:t>Keterampilan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(</a:t>
            </a:r>
            <a:r>
              <a:rPr lang="en-ID" dirty="0" err="1">
                <a:solidFill>
                  <a:schemeClr val="bg1"/>
                </a:solidFill>
              </a:rPr>
              <a:t>Maharotul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Istima</a:t>
            </a:r>
            <a:r>
              <a:rPr lang="en-ID" dirty="0">
                <a:solidFill>
                  <a:schemeClr val="bg1"/>
                </a:solidFill>
              </a:rPr>
              <a:t>) </a:t>
            </a:r>
            <a:r>
              <a:rPr lang="en-ID" dirty="0" err="1">
                <a:solidFill>
                  <a:schemeClr val="bg1"/>
                </a:solidFill>
              </a:rPr>
              <a:t>adalah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kemampuan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untuk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menangkap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suara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atau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bunyi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dengan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telinga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seseorang</a:t>
            </a:r>
            <a:r>
              <a:rPr lang="en-ID" dirty="0">
                <a:solidFill>
                  <a:schemeClr val="bg1"/>
                </a:solidFill>
              </a:rPr>
              <a:t>, </a:t>
            </a:r>
            <a:r>
              <a:rPr lang="en-ID" dirty="0" err="1">
                <a:solidFill>
                  <a:schemeClr val="bg1"/>
                </a:solidFill>
              </a:rPr>
              <a:t>hal</a:t>
            </a:r>
            <a:r>
              <a:rPr lang="en-ID" dirty="0">
                <a:solidFill>
                  <a:schemeClr val="bg1"/>
                </a:solidFill>
              </a:rPr>
              <a:t> yang sangat </a:t>
            </a:r>
            <a:r>
              <a:rPr lang="en-ID" dirty="0" err="1">
                <a:solidFill>
                  <a:schemeClr val="bg1"/>
                </a:solidFill>
              </a:rPr>
              <a:t>penting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untuk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memahami</a:t>
            </a:r>
            <a:r>
              <a:rPr lang="en-ID" dirty="0">
                <a:solidFill>
                  <a:schemeClr val="bg1"/>
                </a:solidFill>
              </a:rPr>
              <a:t> Bahasa Arab dan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lainnya</a:t>
            </a:r>
            <a:r>
              <a:rPr lang="en-ID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ID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2. </a:t>
            </a:r>
            <a:r>
              <a:rPr lang="en-ID" dirty="0" err="1">
                <a:solidFill>
                  <a:schemeClr val="bg1"/>
                </a:solidFill>
              </a:rPr>
              <a:t>Kemampuan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didukung</a:t>
            </a:r>
            <a:r>
              <a:rPr lang="en-ID" dirty="0">
                <a:solidFill>
                  <a:schemeClr val="bg1"/>
                </a:solidFill>
              </a:rPr>
              <a:t> oleh </a:t>
            </a:r>
            <a:r>
              <a:rPr lang="en-ID" dirty="0" err="1">
                <a:solidFill>
                  <a:schemeClr val="bg1"/>
                </a:solidFill>
              </a:rPr>
              <a:t>pengetahuan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yang </a:t>
            </a:r>
            <a:r>
              <a:rPr lang="en-ID" dirty="0" err="1">
                <a:solidFill>
                  <a:schemeClr val="bg1"/>
                </a:solidFill>
              </a:rPr>
              <a:t>baik</a:t>
            </a:r>
            <a:r>
              <a:rPr lang="en-ID" dirty="0">
                <a:solidFill>
                  <a:schemeClr val="bg1"/>
                </a:solidFill>
              </a:rPr>
              <a:t>, </a:t>
            </a:r>
            <a:r>
              <a:rPr lang="en-ID" dirty="0" err="1">
                <a:solidFill>
                  <a:schemeClr val="bg1"/>
                </a:solidFill>
              </a:rPr>
              <a:t>kosa</a:t>
            </a:r>
            <a:r>
              <a:rPr lang="en-ID" dirty="0">
                <a:solidFill>
                  <a:schemeClr val="bg1"/>
                </a:solidFill>
              </a:rPr>
              <a:t> kata yang </a:t>
            </a:r>
            <a:r>
              <a:rPr lang="en-ID" dirty="0" err="1">
                <a:solidFill>
                  <a:schemeClr val="bg1"/>
                </a:solidFill>
              </a:rPr>
              <a:t>cukup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luas</a:t>
            </a:r>
            <a:r>
              <a:rPr lang="en-ID" dirty="0">
                <a:solidFill>
                  <a:schemeClr val="bg1"/>
                </a:solidFill>
              </a:rPr>
              <a:t>, dan </a:t>
            </a:r>
            <a:r>
              <a:rPr lang="en-ID" dirty="0" err="1">
                <a:solidFill>
                  <a:schemeClr val="bg1"/>
                </a:solidFill>
              </a:rPr>
              <a:t>kemahiran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struktur</a:t>
            </a:r>
            <a:r>
              <a:rPr lang="en-ID" dirty="0">
                <a:solidFill>
                  <a:schemeClr val="bg1"/>
                </a:solidFill>
              </a:rPr>
              <a:t> tata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ID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3. </a:t>
            </a:r>
            <a:r>
              <a:rPr lang="en-ID" dirty="0" err="1">
                <a:solidFill>
                  <a:schemeClr val="bg1"/>
                </a:solidFill>
              </a:rPr>
              <a:t>Penggunaan</a:t>
            </a:r>
            <a:r>
              <a:rPr lang="en-ID" dirty="0">
                <a:solidFill>
                  <a:schemeClr val="bg1"/>
                </a:solidFill>
              </a:rPr>
              <a:t> media audiovisual, </a:t>
            </a:r>
            <a:r>
              <a:rPr lang="en-ID" dirty="0" err="1">
                <a:solidFill>
                  <a:schemeClr val="bg1"/>
                </a:solidFill>
              </a:rPr>
              <a:t>seperti</a:t>
            </a:r>
            <a:r>
              <a:rPr lang="en-ID" dirty="0">
                <a:solidFill>
                  <a:schemeClr val="bg1"/>
                </a:solidFill>
              </a:rPr>
              <a:t> video </a:t>
            </a:r>
            <a:r>
              <a:rPr lang="en-ID" dirty="0" err="1">
                <a:solidFill>
                  <a:schemeClr val="bg1"/>
                </a:solidFill>
              </a:rPr>
              <a:t>atau</a:t>
            </a:r>
            <a:r>
              <a:rPr lang="en-ID" dirty="0">
                <a:solidFill>
                  <a:schemeClr val="bg1"/>
                </a:solidFill>
              </a:rPr>
              <a:t> film </a:t>
            </a:r>
            <a:r>
              <a:rPr lang="en-ID" dirty="0" err="1">
                <a:solidFill>
                  <a:schemeClr val="bg1"/>
                </a:solidFill>
              </a:rPr>
              <a:t>pendek</a:t>
            </a:r>
            <a:r>
              <a:rPr lang="en-ID" dirty="0">
                <a:solidFill>
                  <a:schemeClr val="bg1"/>
                </a:solidFill>
              </a:rPr>
              <a:t>, </a:t>
            </a:r>
            <a:r>
              <a:rPr lang="en-ID" dirty="0" err="1">
                <a:solidFill>
                  <a:schemeClr val="bg1"/>
                </a:solidFill>
              </a:rPr>
              <a:t>meningkatkan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keterampilan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pembelajaran</a:t>
            </a:r>
            <a:r>
              <a:rPr lang="en-ID" dirty="0">
                <a:solidFill>
                  <a:schemeClr val="bg1"/>
                </a:solidFill>
              </a:rPr>
              <a:t> Bahasa Arab.</a:t>
            </a:r>
          </a:p>
          <a:p>
            <a:pPr marL="0" indent="0">
              <a:buNone/>
            </a:pPr>
            <a:endParaRPr lang="en-ID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4. </a:t>
            </a:r>
            <a:r>
              <a:rPr lang="en-ID" dirty="0" err="1">
                <a:solidFill>
                  <a:schemeClr val="bg1"/>
                </a:solidFill>
              </a:rPr>
              <a:t>Metode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langsung</a:t>
            </a:r>
            <a:r>
              <a:rPr lang="en-ID" dirty="0">
                <a:solidFill>
                  <a:schemeClr val="bg1"/>
                </a:solidFill>
              </a:rPr>
              <a:t>/</a:t>
            </a:r>
            <a:r>
              <a:rPr lang="en-ID" dirty="0" err="1">
                <a:solidFill>
                  <a:schemeClr val="bg1"/>
                </a:solidFill>
              </a:rPr>
              <a:t>mubasyarah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efektif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untuk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mengajarkan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keterampilan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, </a:t>
            </a:r>
            <a:r>
              <a:rPr lang="en-ID" dirty="0" err="1">
                <a:solidFill>
                  <a:schemeClr val="bg1"/>
                </a:solidFill>
              </a:rPr>
              <a:t>mendorong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siswa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untuk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menghafal</a:t>
            </a:r>
            <a:r>
              <a:rPr lang="en-ID" dirty="0">
                <a:solidFill>
                  <a:schemeClr val="bg1"/>
                </a:solidFill>
              </a:rPr>
              <a:t> dan </a:t>
            </a:r>
            <a:r>
              <a:rPr lang="en-ID" dirty="0" err="1">
                <a:solidFill>
                  <a:schemeClr val="bg1"/>
                </a:solidFill>
              </a:rPr>
              <a:t>meniru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kalimat-kalimat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asing</a:t>
            </a:r>
            <a:r>
              <a:rPr lang="en-ID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ID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5. </a:t>
            </a:r>
            <a:r>
              <a:rPr lang="en-ID" dirty="0" err="1">
                <a:solidFill>
                  <a:schemeClr val="bg1"/>
                </a:solidFill>
              </a:rPr>
              <a:t>Keterampilan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membantu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siswa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memahami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informasi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dari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pembicara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atau</a:t>
            </a:r>
            <a:r>
              <a:rPr lang="en-ID" dirty="0">
                <a:solidFill>
                  <a:schemeClr val="bg1"/>
                </a:solidFill>
              </a:rPr>
              <a:t> media, </a:t>
            </a:r>
            <a:r>
              <a:rPr lang="en-ID" dirty="0" err="1">
                <a:solidFill>
                  <a:schemeClr val="bg1"/>
                </a:solidFill>
              </a:rPr>
              <a:t>menjadi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langkah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awal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pembelajaran</a:t>
            </a:r>
            <a:r>
              <a:rPr lang="en-ID" dirty="0">
                <a:solidFill>
                  <a:schemeClr val="bg1"/>
                </a:solidFill>
              </a:rPr>
              <a:t> Bahasa Arab dan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lainnya</a:t>
            </a:r>
            <a:r>
              <a:rPr lang="en-ID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649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69C3-9A5A-8001-597E-DB567392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KAJIAN PUSTAKA</a:t>
            </a:r>
            <a:endParaRPr lang="en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BE11-5E1B-1F8D-9C8D-DBDBE844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1. </a:t>
            </a:r>
            <a:r>
              <a:rPr lang="en-ID" dirty="0" err="1">
                <a:solidFill>
                  <a:schemeClr val="bg1"/>
                </a:solidFill>
              </a:rPr>
              <a:t>Keterampilan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(</a:t>
            </a:r>
            <a:r>
              <a:rPr lang="en-ID" dirty="0" err="1">
                <a:solidFill>
                  <a:schemeClr val="bg1"/>
                </a:solidFill>
              </a:rPr>
              <a:t>Maharotul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Istima</a:t>
            </a:r>
            <a:r>
              <a:rPr lang="en-ID" dirty="0">
                <a:solidFill>
                  <a:schemeClr val="bg1"/>
                </a:solidFill>
              </a:rPr>
              <a:t>) </a:t>
            </a:r>
            <a:r>
              <a:rPr lang="en-ID" dirty="0" err="1">
                <a:solidFill>
                  <a:schemeClr val="bg1"/>
                </a:solidFill>
              </a:rPr>
              <a:t>adalah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kunci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untuk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memahami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lisan</a:t>
            </a:r>
            <a:r>
              <a:rPr lang="en-ID" dirty="0">
                <a:solidFill>
                  <a:schemeClr val="bg1"/>
                </a:solidFill>
              </a:rPr>
              <a:t>. - (Sari &amp; </a:t>
            </a:r>
            <a:r>
              <a:rPr lang="en-ID" dirty="0" err="1">
                <a:solidFill>
                  <a:schemeClr val="bg1"/>
                </a:solidFill>
              </a:rPr>
              <a:t>Muassomah</a:t>
            </a:r>
            <a:r>
              <a:rPr lang="en-ID" dirty="0">
                <a:solidFill>
                  <a:schemeClr val="bg1"/>
                </a:solidFill>
              </a:rPr>
              <a:t>, 2020)</a:t>
            </a:r>
          </a:p>
          <a:p>
            <a:pPr marL="0" indent="0">
              <a:buNone/>
            </a:pPr>
            <a:endParaRPr lang="en-ID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2. Hasan (2017) </a:t>
            </a:r>
            <a:r>
              <a:rPr lang="en-ID" dirty="0" err="1">
                <a:solidFill>
                  <a:schemeClr val="bg1"/>
                </a:solidFill>
              </a:rPr>
              <a:t>mencatat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bahwa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keterampilan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adalah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aspek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penting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pembelajaran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, </a:t>
            </a:r>
            <a:r>
              <a:rPr lang="en-ID" dirty="0" err="1">
                <a:solidFill>
                  <a:schemeClr val="bg1"/>
                </a:solidFill>
              </a:rPr>
              <a:t>membantu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siswa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menyerap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pengetahuan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baru</a:t>
            </a:r>
            <a:r>
              <a:rPr lang="en-ID" dirty="0">
                <a:solidFill>
                  <a:schemeClr val="bg1"/>
                </a:solidFill>
              </a:rPr>
              <a:t> yang </a:t>
            </a:r>
            <a:r>
              <a:rPr lang="en-ID" dirty="0" err="1">
                <a:solidFill>
                  <a:schemeClr val="bg1"/>
                </a:solidFill>
              </a:rPr>
              <a:t>disampaikan</a:t>
            </a:r>
            <a:r>
              <a:rPr lang="en-ID" dirty="0">
                <a:solidFill>
                  <a:schemeClr val="bg1"/>
                </a:solidFill>
              </a:rPr>
              <a:t> oleh orang lain.</a:t>
            </a:r>
          </a:p>
          <a:p>
            <a:pPr marL="0" indent="0">
              <a:buNone/>
            </a:pPr>
            <a:endParaRPr lang="en-ID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3. Guru </a:t>
            </a:r>
            <a:r>
              <a:rPr lang="en-ID" dirty="0" err="1">
                <a:solidFill>
                  <a:schemeClr val="bg1"/>
                </a:solidFill>
              </a:rPr>
              <a:t>memiliki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peran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penting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mengembangkan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keterampilan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siswa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dengan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menggunakan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dengan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benar</a:t>
            </a:r>
            <a:r>
              <a:rPr lang="en-ID" dirty="0">
                <a:solidFill>
                  <a:schemeClr val="bg1"/>
                </a:solidFill>
              </a:rPr>
              <a:t>, </a:t>
            </a:r>
            <a:r>
              <a:rPr lang="en-ID" dirty="0" err="1">
                <a:solidFill>
                  <a:schemeClr val="bg1"/>
                </a:solidFill>
              </a:rPr>
              <a:t>baik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secara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lisan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maupun</a:t>
            </a:r>
            <a:r>
              <a:rPr lang="en-ID" dirty="0">
                <a:solidFill>
                  <a:schemeClr val="bg1"/>
                </a:solidFill>
              </a:rPr>
              <a:t> tulisan. Kemahiran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memiliki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empat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aspek</a:t>
            </a:r>
            <a:r>
              <a:rPr lang="en-ID" dirty="0">
                <a:solidFill>
                  <a:schemeClr val="bg1"/>
                </a:solidFill>
              </a:rPr>
              <a:t>, salah </a:t>
            </a:r>
            <a:r>
              <a:rPr lang="en-ID" dirty="0" err="1">
                <a:solidFill>
                  <a:schemeClr val="bg1"/>
                </a:solidFill>
              </a:rPr>
              <a:t>satunya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adalah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keterampilan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atau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Maharotul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Istima</a:t>
            </a:r>
            <a:r>
              <a:rPr lang="en-ID" dirty="0">
                <a:solidFill>
                  <a:schemeClr val="bg1"/>
                </a:solidFill>
              </a:rPr>
              <a:t>. - (</a:t>
            </a:r>
            <a:r>
              <a:rPr lang="en-ID" dirty="0" err="1">
                <a:solidFill>
                  <a:schemeClr val="bg1"/>
                </a:solidFill>
              </a:rPr>
              <a:t>Mufidah</a:t>
            </a:r>
            <a:r>
              <a:rPr lang="en-ID" dirty="0">
                <a:solidFill>
                  <a:schemeClr val="bg1"/>
                </a:solidFill>
              </a:rPr>
              <a:t> et al., 2019)</a:t>
            </a:r>
          </a:p>
          <a:p>
            <a:pPr marL="0" indent="0">
              <a:buNone/>
            </a:pPr>
            <a:endParaRPr lang="en-ID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4. </a:t>
            </a:r>
            <a:r>
              <a:rPr lang="en-ID" dirty="0" err="1">
                <a:solidFill>
                  <a:schemeClr val="bg1"/>
                </a:solidFill>
              </a:rPr>
              <a:t>Penggunaan</a:t>
            </a:r>
            <a:r>
              <a:rPr lang="en-ID" dirty="0">
                <a:solidFill>
                  <a:schemeClr val="bg1"/>
                </a:solidFill>
              </a:rPr>
              <a:t> media audiovisual, </a:t>
            </a:r>
            <a:r>
              <a:rPr lang="en-ID" dirty="0" err="1">
                <a:solidFill>
                  <a:schemeClr val="bg1"/>
                </a:solidFill>
              </a:rPr>
              <a:t>seperti</a:t>
            </a:r>
            <a:r>
              <a:rPr lang="en-ID" dirty="0">
                <a:solidFill>
                  <a:schemeClr val="bg1"/>
                </a:solidFill>
              </a:rPr>
              <a:t> video </a:t>
            </a:r>
            <a:r>
              <a:rPr lang="en-ID" dirty="0" err="1">
                <a:solidFill>
                  <a:schemeClr val="bg1"/>
                </a:solidFill>
              </a:rPr>
              <a:t>atau</a:t>
            </a:r>
            <a:r>
              <a:rPr lang="en-ID" dirty="0">
                <a:solidFill>
                  <a:schemeClr val="bg1"/>
                </a:solidFill>
              </a:rPr>
              <a:t> film </a:t>
            </a:r>
            <a:r>
              <a:rPr lang="en-ID" dirty="0" err="1">
                <a:solidFill>
                  <a:schemeClr val="bg1"/>
                </a:solidFill>
              </a:rPr>
              <a:t>pendek</a:t>
            </a:r>
            <a:r>
              <a:rPr lang="en-ID" dirty="0">
                <a:solidFill>
                  <a:schemeClr val="bg1"/>
                </a:solidFill>
              </a:rPr>
              <a:t>, </a:t>
            </a:r>
            <a:r>
              <a:rPr lang="en-ID" dirty="0" err="1">
                <a:solidFill>
                  <a:schemeClr val="bg1"/>
                </a:solidFill>
              </a:rPr>
              <a:t>meningkatkan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efektivitas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pembelajaran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Arab dan </a:t>
            </a:r>
            <a:r>
              <a:rPr lang="en-ID" dirty="0" err="1">
                <a:solidFill>
                  <a:schemeClr val="bg1"/>
                </a:solidFill>
              </a:rPr>
              <a:t>memfasilitasi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akses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sumber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informasi</a:t>
            </a:r>
            <a:r>
              <a:rPr lang="en-ID" dirty="0">
                <a:solidFill>
                  <a:schemeClr val="bg1"/>
                </a:solidFill>
              </a:rPr>
              <a:t> yang </a:t>
            </a:r>
            <a:r>
              <a:rPr lang="en-ID" dirty="0" err="1">
                <a:solidFill>
                  <a:schemeClr val="bg1"/>
                </a:solidFill>
              </a:rPr>
              <a:t>mendukung</a:t>
            </a:r>
            <a:r>
              <a:rPr lang="en-ID" dirty="0">
                <a:solidFill>
                  <a:schemeClr val="bg1"/>
                </a:solidFill>
              </a:rPr>
              <a:t> proses </a:t>
            </a:r>
            <a:r>
              <a:rPr lang="en-ID" dirty="0" err="1">
                <a:solidFill>
                  <a:schemeClr val="bg1"/>
                </a:solidFill>
              </a:rPr>
              <a:t>pembelajaran</a:t>
            </a:r>
            <a:r>
              <a:rPr lang="en-ID" dirty="0">
                <a:solidFill>
                  <a:schemeClr val="bg1"/>
                </a:solidFill>
              </a:rPr>
              <a:t>. - (</a:t>
            </a:r>
            <a:r>
              <a:rPr lang="en-ID" dirty="0" err="1">
                <a:solidFill>
                  <a:schemeClr val="bg1"/>
                </a:solidFill>
              </a:rPr>
              <a:t>Hamidah</a:t>
            </a:r>
            <a:r>
              <a:rPr lang="en-ID" dirty="0">
                <a:solidFill>
                  <a:schemeClr val="bg1"/>
                </a:solidFill>
              </a:rPr>
              <a:t>, 2021)</a:t>
            </a:r>
          </a:p>
          <a:p>
            <a:pPr marL="0" indent="0">
              <a:buNone/>
            </a:pPr>
            <a:endParaRPr lang="en-ID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dirty="0">
                <a:solidFill>
                  <a:schemeClr val="bg1"/>
                </a:solidFill>
              </a:rPr>
              <a:t>5. </a:t>
            </a:r>
            <a:r>
              <a:rPr lang="en-ID" dirty="0" err="1">
                <a:solidFill>
                  <a:schemeClr val="bg1"/>
                </a:solidFill>
              </a:rPr>
              <a:t>Keterampilan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mendengarkan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membantu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siswa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menyerap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pengetahuan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dari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penutur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asli</a:t>
            </a:r>
            <a:r>
              <a:rPr lang="en-ID" dirty="0">
                <a:solidFill>
                  <a:schemeClr val="bg1"/>
                </a:solidFill>
              </a:rPr>
              <a:t> dan </a:t>
            </a:r>
            <a:r>
              <a:rPr lang="en-ID" dirty="0" err="1">
                <a:solidFill>
                  <a:schemeClr val="bg1"/>
                </a:solidFill>
              </a:rPr>
              <a:t>meningkatkan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komunikasi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dengan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efektif</a:t>
            </a:r>
            <a:r>
              <a:rPr lang="en-ID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588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206841"/>
            <a:ext cx="10515600" cy="5730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METODE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779929"/>
            <a:ext cx="10515600" cy="5620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2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bg1"/>
                </a:solidFill>
              </a:rPr>
              <a:t>Metodologi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Penelitian</a:t>
            </a:r>
            <a:r>
              <a:rPr lang="en-US" sz="1600" b="1" dirty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1600" b="1" dirty="0">
                <a:solidFill>
                  <a:schemeClr val="bg1"/>
                </a:solidFill>
              </a:rPr>
              <a:t>   - </a:t>
            </a:r>
            <a:r>
              <a:rPr lang="en-US" sz="1600" b="1" dirty="0" err="1">
                <a:solidFill>
                  <a:schemeClr val="bg1"/>
                </a:solidFill>
              </a:rPr>
              <a:t>Penelitian</a:t>
            </a:r>
            <a:r>
              <a:rPr lang="en-US" sz="1600" b="1" dirty="0">
                <a:solidFill>
                  <a:schemeClr val="bg1"/>
                </a:solidFill>
              </a:rPr>
              <a:t> Tindakan </a:t>
            </a:r>
            <a:r>
              <a:rPr lang="en-US" sz="1600" b="1" dirty="0" err="1">
                <a:solidFill>
                  <a:schemeClr val="bg1"/>
                </a:solidFill>
              </a:rPr>
              <a:t>Kelas</a:t>
            </a:r>
            <a:r>
              <a:rPr lang="en-US" sz="1600" b="1" dirty="0">
                <a:solidFill>
                  <a:schemeClr val="bg1"/>
                </a:solidFill>
              </a:rPr>
              <a:t> (Classroom Action Research) adalah </a:t>
            </a:r>
            <a:r>
              <a:rPr lang="en-US" sz="1600" b="1" dirty="0" err="1">
                <a:solidFill>
                  <a:schemeClr val="bg1"/>
                </a:solidFill>
              </a:rPr>
              <a:t>studi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kualitatif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dengan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pendekatan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studi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kasus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1600" b="1" dirty="0">
                <a:solidFill>
                  <a:schemeClr val="bg1"/>
                </a:solidFill>
              </a:rPr>
              <a:t>   - </a:t>
            </a:r>
            <a:r>
              <a:rPr lang="en-US" sz="1600" b="1" dirty="0" err="1">
                <a:solidFill>
                  <a:schemeClr val="bg1"/>
                </a:solidFill>
              </a:rPr>
              <a:t>Dilakukan</a:t>
            </a:r>
            <a:r>
              <a:rPr lang="en-US" sz="1600" b="1" dirty="0">
                <a:solidFill>
                  <a:schemeClr val="bg1"/>
                </a:solidFill>
              </a:rPr>
              <a:t> oleh </a:t>
            </a:r>
            <a:r>
              <a:rPr lang="en-US" sz="1600" b="1" dirty="0" err="1">
                <a:solidFill>
                  <a:schemeClr val="bg1"/>
                </a:solidFill>
              </a:rPr>
              <a:t>pendidik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peneliti</a:t>
            </a:r>
            <a:r>
              <a:rPr lang="en-US" sz="1600" b="1" dirty="0">
                <a:solidFill>
                  <a:schemeClr val="bg1"/>
                </a:solidFill>
              </a:rPr>
              <a:t>, atau </a:t>
            </a:r>
            <a:r>
              <a:rPr lang="en-US" sz="1600" b="1" dirty="0" err="1">
                <a:solidFill>
                  <a:schemeClr val="bg1"/>
                </a:solidFill>
              </a:rPr>
              <a:t>siswa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untuk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meningkatkan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kualitas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pembelajaran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melalui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siklus-siklus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tertentu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1600" b="1" dirty="0">
                <a:solidFill>
                  <a:schemeClr val="bg1"/>
                </a:solidFill>
              </a:rPr>
              <a:t>   - </a:t>
            </a:r>
            <a:r>
              <a:rPr lang="en-US" sz="1600" b="1" dirty="0" err="1">
                <a:solidFill>
                  <a:schemeClr val="bg1"/>
                </a:solidFill>
              </a:rPr>
              <a:t>Konsep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Penelitian</a:t>
            </a:r>
            <a:r>
              <a:rPr lang="en-US" sz="1600" b="1" dirty="0">
                <a:solidFill>
                  <a:schemeClr val="bg1"/>
                </a:solidFill>
              </a:rPr>
              <a:t> Tindakan </a:t>
            </a:r>
            <a:r>
              <a:rPr lang="en-US" sz="1600" b="1" dirty="0" err="1">
                <a:solidFill>
                  <a:schemeClr val="bg1"/>
                </a:solidFill>
              </a:rPr>
              <a:t>Kelas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diperkenalkan</a:t>
            </a:r>
            <a:r>
              <a:rPr lang="en-US" sz="1600" b="1" dirty="0">
                <a:solidFill>
                  <a:schemeClr val="bg1"/>
                </a:solidFill>
              </a:rPr>
              <a:t> oleh Kurt Lewin, </a:t>
            </a:r>
            <a:r>
              <a:rPr lang="en-US" sz="1600" b="1" dirty="0" err="1">
                <a:solidFill>
                  <a:schemeClr val="bg1"/>
                </a:solidFill>
              </a:rPr>
              <a:t>melibatkan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tahap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penemuan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perencanaan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tindakan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evaluasi</a:t>
            </a:r>
            <a:r>
              <a:rPr lang="en-US" sz="1600" b="1" dirty="0">
                <a:solidFill>
                  <a:schemeClr val="bg1"/>
                </a:solidFill>
              </a:rPr>
              <a:t>, dan </a:t>
            </a:r>
            <a:r>
              <a:rPr lang="en-US" sz="1600" b="1" dirty="0" err="1">
                <a:solidFill>
                  <a:schemeClr val="bg1"/>
                </a:solidFill>
              </a:rPr>
              <a:t>perbaikan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rencana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bg1"/>
                </a:solidFill>
              </a:rPr>
              <a:t>Tahapan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Penelitian</a:t>
            </a:r>
            <a:r>
              <a:rPr lang="en-US" sz="1600" b="1" dirty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1600" b="1" dirty="0">
                <a:solidFill>
                  <a:schemeClr val="bg1"/>
                </a:solidFill>
              </a:rPr>
              <a:t>   - </a:t>
            </a:r>
            <a:r>
              <a:rPr lang="en-US" sz="1600" b="1" dirty="0" err="1">
                <a:solidFill>
                  <a:schemeClr val="bg1"/>
                </a:solidFill>
              </a:rPr>
              <a:t>Penelitian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terdiri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dari</a:t>
            </a:r>
            <a:r>
              <a:rPr lang="en-US" sz="1600" b="1" dirty="0">
                <a:solidFill>
                  <a:schemeClr val="bg1"/>
                </a:solidFill>
              </a:rPr>
              <a:t> 3 </a:t>
            </a:r>
            <a:r>
              <a:rPr lang="en-US" sz="1600" b="1" dirty="0" err="1">
                <a:solidFill>
                  <a:schemeClr val="bg1"/>
                </a:solidFill>
              </a:rPr>
              <a:t>siklus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dengan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setiap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siklus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memiliki</a:t>
            </a:r>
            <a:r>
              <a:rPr lang="en-US" sz="1600" b="1" dirty="0">
                <a:solidFill>
                  <a:schemeClr val="bg1"/>
                </a:solidFill>
              </a:rPr>
              <a:t> dua </a:t>
            </a:r>
            <a:r>
              <a:rPr lang="en-US" sz="1600" b="1" dirty="0" err="1">
                <a:solidFill>
                  <a:schemeClr val="bg1"/>
                </a:solidFill>
              </a:rPr>
              <a:t>pertemuan</a:t>
            </a:r>
            <a:r>
              <a:rPr lang="en-US" sz="1600" b="1" dirty="0">
                <a:solidFill>
                  <a:schemeClr val="bg1"/>
                </a:solidFill>
              </a:rPr>
              <a:t> dan </a:t>
            </a:r>
            <a:r>
              <a:rPr lang="en-US" sz="1600" b="1" dirty="0" err="1">
                <a:solidFill>
                  <a:schemeClr val="bg1"/>
                </a:solidFill>
              </a:rPr>
              <a:t>empat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tahap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 err="1">
                <a:solidFill>
                  <a:schemeClr val="bg1"/>
                </a:solidFill>
              </a:rPr>
              <a:t>perencanaan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tindakan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pelaksanaan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tindakan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observasi</a:t>
            </a:r>
            <a:r>
              <a:rPr lang="en-US" sz="1600" b="1" dirty="0">
                <a:solidFill>
                  <a:schemeClr val="bg1"/>
                </a:solidFill>
              </a:rPr>
              <a:t>, dan </a:t>
            </a:r>
            <a:r>
              <a:rPr lang="en-US" sz="1600" b="1" dirty="0" err="1">
                <a:solidFill>
                  <a:schemeClr val="bg1"/>
                </a:solidFill>
              </a:rPr>
              <a:t>refleksi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1600" b="1" dirty="0">
                <a:solidFill>
                  <a:schemeClr val="bg1"/>
                </a:solidFill>
              </a:rPr>
              <a:t>   - </a:t>
            </a:r>
            <a:r>
              <a:rPr lang="en-US" sz="1600" b="1" dirty="0" err="1">
                <a:solidFill>
                  <a:schemeClr val="bg1"/>
                </a:solidFill>
              </a:rPr>
              <a:t>Kelanjutan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siklus-siklus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tergantung</a:t>
            </a:r>
            <a:r>
              <a:rPr lang="en-US" sz="1600" b="1" dirty="0">
                <a:solidFill>
                  <a:schemeClr val="bg1"/>
                </a:solidFill>
              </a:rPr>
              <a:t> pada </a:t>
            </a:r>
            <a:r>
              <a:rPr lang="en-US" sz="1600" b="1" dirty="0" err="1">
                <a:solidFill>
                  <a:schemeClr val="bg1"/>
                </a:solidFill>
              </a:rPr>
              <a:t>pencapaian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hasil</a:t>
            </a:r>
            <a:r>
              <a:rPr lang="en-US" sz="1600" b="1" dirty="0">
                <a:solidFill>
                  <a:schemeClr val="bg1"/>
                </a:solidFill>
              </a:rPr>
              <a:t> yang </a:t>
            </a:r>
            <a:r>
              <a:rPr lang="en-US" sz="1600" b="1" dirty="0" err="1">
                <a:solidFill>
                  <a:schemeClr val="bg1"/>
                </a:solidFill>
              </a:rPr>
              <a:t>diinginkan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sesuai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dengan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aspek</a:t>
            </a:r>
            <a:r>
              <a:rPr lang="en-US" sz="1600" b="1" dirty="0">
                <a:solidFill>
                  <a:schemeClr val="bg1"/>
                </a:solidFill>
              </a:rPr>
              <a:t> yang </a:t>
            </a:r>
            <a:r>
              <a:rPr lang="en-US" sz="1600" b="1" dirty="0" err="1">
                <a:solidFill>
                  <a:schemeClr val="bg1"/>
                </a:solidFill>
              </a:rPr>
              <a:t>difokuskan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bg1"/>
                </a:solidFill>
              </a:rPr>
              <a:t>Pengumpulan</a:t>
            </a:r>
            <a:r>
              <a:rPr lang="en-US" sz="1600" b="1" dirty="0">
                <a:solidFill>
                  <a:schemeClr val="bg1"/>
                </a:solidFill>
              </a:rPr>
              <a:t> Data:</a:t>
            </a:r>
          </a:p>
          <a:p>
            <a:pPr marL="0" indent="0" algn="just">
              <a:buNone/>
            </a:pPr>
            <a:r>
              <a:rPr lang="en-US" sz="1600" b="1" dirty="0">
                <a:solidFill>
                  <a:schemeClr val="bg1"/>
                </a:solidFill>
              </a:rPr>
              <a:t>   - Data yang </a:t>
            </a:r>
            <a:r>
              <a:rPr lang="en-US" sz="1600" b="1" dirty="0" err="1">
                <a:solidFill>
                  <a:schemeClr val="bg1"/>
                </a:solidFill>
              </a:rPr>
              <a:t>dikumpulkan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bersifat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kualitatif</a:t>
            </a:r>
            <a:r>
              <a:rPr lang="en-US" sz="1600" b="1" dirty="0">
                <a:solidFill>
                  <a:schemeClr val="bg1"/>
                </a:solidFill>
              </a:rPr>
              <a:t> dan </a:t>
            </a:r>
            <a:r>
              <a:rPr lang="en-US" sz="1600" b="1" dirty="0" err="1">
                <a:solidFill>
                  <a:schemeClr val="bg1"/>
                </a:solidFill>
              </a:rPr>
              <a:t>menggunakan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perhitungan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sederhana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untuk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memperkuat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penelitian</a:t>
            </a:r>
            <a:r>
              <a:rPr lang="en-US" sz="1600" b="1" dirty="0">
                <a:solidFill>
                  <a:schemeClr val="bg1"/>
                </a:solidFill>
              </a:rPr>
              <a:t> yang </a:t>
            </a:r>
            <a:r>
              <a:rPr lang="en-US" sz="1600" b="1" dirty="0" err="1">
                <a:solidFill>
                  <a:schemeClr val="bg1"/>
                </a:solidFill>
              </a:rPr>
              <a:t>bersifat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kualitatif</a:t>
            </a:r>
            <a:r>
              <a:rPr lang="en-US" sz="1600" b="1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bg1"/>
                </a:solidFill>
              </a:rPr>
              <a:t>Subjek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Penelitian</a:t>
            </a:r>
            <a:r>
              <a:rPr lang="en-US" sz="1600" b="1" dirty="0">
                <a:solidFill>
                  <a:schemeClr val="bg1"/>
                </a:solidFill>
              </a:rPr>
              <a:t> dan Lokasi:</a:t>
            </a:r>
          </a:p>
          <a:p>
            <a:pPr marL="0" indent="0" algn="just">
              <a:buNone/>
            </a:pPr>
            <a:r>
              <a:rPr lang="en-US" sz="1600" b="1" dirty="0">
                <a:solidFill>
                  <a:schemeClr val="bg1"/>
                </a:solidFill>
              </a:rPr>
              <a:t>   - </a:t>
            </a:r>
            <a:r>
              <a:rPr lang="en-US" sz="1600" b="1" dirty="0" err="1">
                <a:solidFill>
                  <a:schemeClr val="bg1"/>
                </a:solidFill>
              </a:rPr>
              <a:t>Penelitian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melibatkan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siswa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kelas</a:t>
            </a:r>
            <a:r>
              <a:rPr lang="en-US" sz="1600" b="1" dirty="0">
                <a:solidFill>
                  <a:schemeClr val="bg1"/>
                </a:solidFill>
              </a:rPr>
              <a:t> X IPA 3 SMA-IT As-</a:t>
            </a:r>
            <a:r>
              <a:rPr lang="en-US" sz="1600" b="1" dirty="0" err="1">
                <a:solidFill>
                  <a:schemeClr val="bg1"/>
                </a:solidFill>
              </a:rPr>
              <a:t>Syifa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untuk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meningkatkan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maharatul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istima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menggunakan</a:t>
            </a:r>
            <a:r>
              <a:rPr lang="en-US" sz="1600" b="1" dirty="0">
                <a:solidFill>
                  <a:schemeClr val="bg1"/>
                </a:solidFill>
              </a:rPr>
              <a:t> media audio-visual.</a:t>
            </a:r>
          </a:p>
          <a:p>
            <a:pPr marL="0" indent="0" algn="just">
              <a:buNone/>
            </a:pPr>
            <a:r>
              <a:rPr lang="en-US" sz="1600" b="1" dirty="0">
                <a:solidFill>
                  <a:schemeClr val="bg1"/>
                </a:solidFill>
              </a:rPr>
              <a:t>   - </a:t>
            </a:r>
            <a:r>
              <a:rPr lang="en-US" sz="1600" b="1" dirty="0" err="1">
                <a:solidFill>
                  <a:schemeClr val="bg1"/>
                </a:solidFill>
              </a:rPr>
              <a:t>Penelitian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Dilakukan</a:t>
            </a:r>
            <a:r>
              <a:rPr lang="en-US" sz="1600" b="1" dirty="0">
                <a:solidFill>
                  <a:schemeClr val="bg1"/>
                </a:solidFill>
              </a:rPr>
              <a:t> di </a:t>
            </a:r>
            <a:r>
              <a:rPr lang="en-US" sz="1600" b="1" dirty="0" err="1">
                <a:solidFill>
                  <a:schemeClr val="bg1"/>
                </a:solidFill>
              </a:rPr>
              <a:t>sebuah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sekolah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menengah</a:t>
            </a:r>
            <a:r>
              <a:rPr lang="en-US" sz="1600" b="1" dirty="0">
                <a:solidFill>
                  <a:schemeClr val="bg1"/>
                </a:solidFill>
              </a:rPr>
              <a:t> Atas di Subang, </a:t>
            </a:r>
            <a:r>
              <a:rPr lang="en-US" sz="1600" b="1" dirty="0" err="1">
                <a:solidFill>
                  <a:schemeClr val="bg1"/>
                </a:solidFill>
              </a:rPr>
              <a:t>Jawa</a:t>
            </a:r>
            <a:r>
              <a:rPr lang="en-US" sz="1600" b="1" dirty="0">
                <a:solidFill>
                  <a:schemeClr val="bg1"/>
                </a:solidFill>
              </a:rPr>
              <a:t> Barat.</a:t>
            </a: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957143-7338-41EB-3DC2-840433B85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098" y="914401"/>
            <a:ext cx="6437290" cy="49466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Hasil Pretest: Pretest </a:t>
            </a:r>
            <a:r>
              <a:rPr lang="en-US" sz="2300" dirty="0" err="1">
                <a:solidFill>
                  <a:schemeClr val="bg1"/>
                </a:solidFill>
              </a:rPr>
              <a:t>menghasilkan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skor</a:t>
            </a:r>
            <a:r>
              <a:rPr lang="en-US" sz="2300" dirty="0">
                <a:solidFill>
                  <a:schemeClr val="bg1"/>
                </a:solidFill>
              </a:rPr>
              <a:t> rata-rata 80,40 </a:t>
            </a:r>
            <a:r>
              <a:rPr lang="en-US" sz="2300" dirty="0" err="1">
                <a:solidFill>
                  <a:schemeClr val="bg1"/>
                </a:solidFill>
              </a:rPr>
              <a:t>dari</a:t>
            </a:r>
            <a:r>
              <a:rPr lang="en-US" sz="2300" dirty="0">
                <a:solidFill>
                  <a:schemeClr val="bg1"/>
                </a:solidFill>
              </a:rPr>
              <a:t> 13 data </a:t>
            </a:r>
            <a:r>
              <a:rPr lang="en-US" sz="2300" dirty="0" err="1">
                <a:solidFill>
                  <a:schemeClr val="bg1"/>
                </a:solidFill>
              </a:rPr>
              <a:t>poin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dengan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standar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deviasi</a:t>
            </a:r>
            <a:r>
              <a:rPr lang="en-US" sz="2300" dirty="0">
                <a:solidFill>
                  <a:schemeClr val="bg1"/>
                </a:solidFill>
              </a:rPr>
              <a:t> 22,264 dan </a:t>
            </a:r>
            <a:r>
              <a:rPr lang="en-US" sz="2300" dirty="0" err="1">
                <a:solidFill>
                  <a:schemeClr val="bg1"/>
                </a:solidFill>
              </a:rPr>
              <a:t>kesalahan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standar</a:t>
            </a:r>
            <a:r>
              <a:rPr lang="en-US" sz="2300" dirty="0">
                <a:solidFill>
                  <a:schemeClr val="bg1"/>
                </a:solidFill>
              </a:rPr>
              <a:t> 4,453.</a:t>
            </a:r>
          </a:p>
          <a:p>
            <a:pPr algn="just"/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 err="1">
                <a:solidFill>
                  <a:schemeClr val="bg1"/>
                </a:solidFill>
              </a:rPr>
              <a:t>Persentase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Siklus</a:t>
            </a:r>
            <a:r>
              <a:rPr lang="en-US" sz="2300" dirty="0">
                <a:solidFill>
                  <a:schemeClr val="bg1"/>
                </a:solidFill>
              </a:rPr>
              <a:t>: </a:t>
            </a:r>
            <a:r>
              <a:rPr lang="en-US" sz="2300" dirty="0" err="1">
                <a:solidFill>
                  <a:schemeClr val="bg1"/>
                </a:solidFill>
              </a:rPr>
              <a:t>Menggunakan</a:t>
            </a:r>
            <a:r>
              <a:rPr lang="en-US" sz="2300" dirty="0">
                <a:solidFill>
                  <a:schemeClr val="bg1"/>
                </a:solidFill>
              </a:rPr>
              <a:t> MS Excel, </a:t>
            </a:r>
            <a:r>
              <a:rPr lang="en-US" sz="2300" dirty="0" err="1">
                <a:solidFill>
                  <a:schemeClr val="bg1"/>
                </a:solidFill>
              </a:rPr>
              <a:t>peneliti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menghitung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persentase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peningkatan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kemahiran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maharatul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istima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untuk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setiap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siklus</a:t>
            </a:r>
            <a:r>
              <a:rPr lang="en-US" sz="2300" dirty="0">
                <a:solidFill>
                  <a:schemeClr val="bg1"/>
                </a:solidFill>
              </a:rPr>
              <a:t>: </a:t>
            </a:r>
            <a:r>
              <a:rPr lang="en-US" sz="2300" dirty="0" err="1">
                <a:solidFill>
                  <a:schemeClr val="bg1"/>
                </a:solidFill>
              </a:rPr>
              <a:t>Siklus</a:t>
            </a:r>
            <a:r>
              <a:rPr lang="en-US" sz="2300" dirty="0">
                <a:solidFill>
                  <a:schemeClr val="bg1"/>
                </a:solidFill>
              </a:rPr>
              <a:t> 1 (74,89%), </a:t>
            </a:r>
            <a:r>
              <a:rPr lang="en-US" sz="2300" dirty="0" err="1">
                <a:solidFill>
                  <a:schemeClr val="bg1"/>
                </a:solidFill>
              </a:rPr>
              <a:t>Siklus</a:t>
            </a:r>
            <a:r>
              <a:rPr lang="en-US" sz="2300" dirty="0">
                <a:solidFill>
                  <a:schemeClr val="bg1"/>
                </a:solidFill>
              </a:rPr>
              <a:t> 2 (75,69%), dan </a:t>
            </a:r>
            <a:r>
              <a:rPr lang="en-US" sz="2300" dirty="0" err="1">
                <a:solidFill>
                  <a:schemeClr val="bg1"/>
                </a:solidFill>
              </a:rPr>
              <a:t>Siklus</a:t>
            </a:r>
            <a:r>
              <a:rPr lang="en-US" sz="2300" dirty="0">
                <a:solidFill>
                  <a:schemeClr val="bg1"/>
                </a:solidFill>
              </a:rPr>
              <a:t> 3 (86,89%).</a:t>
            </a:r>
          </a:p>
          <a:p>
            <a:pPr algn="just"/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 err="1">
                <a:solidFill>
                  <a:schemeClr val="bg1"/>
                </a:solidFill>
              </a:rPr>
              <a:t>Peningkatan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dengan</a:t>
            </a:r>
            <a:r>
              <a:rPr lang="en-US" sz="2300" dirty="0">
                <a:solidFill>
                  <a:schemeClr val="bg1"/>
                </a:solidFill>
              </a:rPr>
              <a:t> Media Audio-Visual: </a:t>
            </a:r>
            <a:r>
              <a:rPr lang="en-US" sz="2300" dirty="0" err="1">
                <a:solidFill>
                  <a:schemeClr val="bg1"/>
                </a:solidFill>
              </a:rPr>
              <a:t>Penerapan</a:t>
            </a:r>
            <a:r>
              <a:rPr lang="en-US" sz="2300" dirty="0">
                <a:solidFill>
                  <a:schemeClr val="bg1"/>
                </a:solidFill>
              </a:rPr>
              <a:t> media audio-visual </a:t>
            </a:r>
            <a:r>
              <a:rPr lang="en-US" sz="2300" dirty="0" err="1">
                <a:solidFill>
                  <a:schemeClr val="bg1"/>
                </a:solidFill>
              </a:rPr>
              <a:t>menghasilkan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peningkatan</a:t>
            </a:r>
            <a:r>
              <a:rPr lang="en-US" sz="2300" dirty="0">
                <a:solidFill>
                  <a:schemeClr val="bg1"/>
                </a:solidFill>
              </a:rPr>
              <a:t> yang </a:t>
            </a:r>
            <a:r>
              <a:rPr lang="en-US" sz="2300" dirty="0" err="1">
                <a:solidFill>
                  <a:schemeClr val="bg1"/>
                </a:solidFill>
              </a:rPr>
              <a:t>signifikan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dalam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kemahiran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maharatul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istima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dengan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peningkatan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tertinggi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terlihat</a:t>
            </a:r>
            <a:r>
              <a:rPr lang="en-US" sz="2300" dirty="0">
                <a:solidFill>
                  <a:schemeClr val="bg1"/>
                </a:solidFill>
              </a:rPr>
              <a:t> pada </a:t>
            </a:r>
            <a:r>
              <a:rPr lang="en-US" sz="2300" dirty="0" err="1">
                <a:solidFill>
                  <a:schemeClr val="bg1"/>
                </a:solidFill>
              </a:rPr>
              <a:t>Siklus</a:t>
            </a:r>
            <a:r>
              <a:rPr lang="en-US" sz="2300" dirty="0">
                <a:solidFill>
                  <a:schemeClr val="bg1"/>
                </a:solidFill>
              </a:rPr>
              <a:t> 3.</a:t>
            </a:r>
          </a:p>
          <a:p>
            <a:pPr algn="just"/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 err="1">
                <a:solidFill>
                  <a:schemeClr val="bg1"/>
                </a:solidFill>
              </a:rPr>
              <a:t>Tantangan</a:t>
            </a:r>
            <a:r>
              <a:rPr lang="en-US" sz="2300" dirty="0">
                <a:solidFill>
                  <a:schemeClr val="bg1"/>
                </a:solidFill>
              </a:rPr>
              <a:t> yang </a:t>
            </a:r>
            <a:r>
              <a:rPr lang="en-US" sz="2300" dirty="0" err="1">
                <a:solidFill>
                  <a:schemeClr val="bg1"/>
                </a:solidFill>
              </a:rPr>
              <a:t>Dihadapi</a:t>
            </a:r>
            <a:r>
              <a:rPr lang="en-US" sz="2300" dirty="0">
                <a:solidFill>
                  <a:schemeClr val="bg1"/>
                </a:solidFill>
              </a:rPr>
              <a:t>: </a:t>
            </a:r>
            <a:r>
              <a:rPr lang="en-US" sz="2300" dirty="0" err="1">
                <a:solidFill>
                  <a:schemeClr val="bg1"/>
                </a:solidFill>
              </a:rPr>
              <a:t>Tantangan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selama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pembelajaran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bahasa</a:t>
            </a:r>
            <a:r>
              <a:rPr lang="en-US" sz="2300" dirty="0">
                <a:solidFill>
                  <a:schemeClr val="bg1"/>
                </a:solidFill>
              </a:rPr>
              <a:t> Arab </a:t>
            </a:r>
            <a:r>
              <a:rPr lang="en-US" sz="2300" dirty="0" err="1">
                <a:solidFill>
                  <a:schemeClr val="bg1"/>
                </a:solidFill>
              </a:rPr>
              <a:t>termasuk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kurangnya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antusiasme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siswa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fasilitas</a:t>
            </a:r>
            <a:r>
              <a:rPr lang="en-US" sz="2300" dirty="0">
                <a:solidFill>
                  <a:schemeClr val="bg1"/>
                </a:solidFill>
              </a:rPr>
              <a:t> yang tidak </a:t>
            </a:r>
            <a:r>
              <a:rPr lang="en-US" sz="2300" dirty="0" err="1">
                <a:solidFill>
                  <a:schemeClr val="bg1"/>
                </a:solidFill>
              </a:rPr>
              <a:t>memadai</a:t>
            </a:r>
            <a:r>
              <a:rPr lang="en-US" sz="2300" dirty="0">
                <a:solidFill>
                  <a:schemeClr val="bg1"/>
                </a:solidFill>
              </a:rPr>
              <a:t>, dan </a:t>
            </a:r>
            <a:r>
              <a:rPr lang="en-US" sz="2300" dirty="0" err="1">
                <a:solidFill>
                  <a:schemeClr val="bg1"/>
                </a:solidFill>
              </a:rPr>
              <a:t>kurangnya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kreativitas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dalam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menyajikan</a:t>
            </a:r>
            <a:r>
              <a:rPr lang="en-US" sz="2300" dirty="0">
                <a:solidFill>
                  <a:schemeClr val="bg1"/>
                </a:solidFill>
              </a:rPr>
              <a:t> media </a:t>
            </a:r>
            <a:r>
              <a:rPr lang="en-US" sz="2300" dirty="0" err="1">
                <a:solidFill>
                  <a:schemeClr val="bg1"/>
                </a:solidFill>
              </a:rPr>
              <a:t>bahasa</a:t>
            </a:r>
            <a:r>
              <a:rPr lang="en-US" sz="2300" dirty="0">
                <a:solidFill>
                  <a:schemeClr val="bg1"/>
                </a:solidFill>
              </a:rPr>
              <a:t>.</a:t>
            </a:r>
          </a:p>
          <a:p>
            <a:pPr algn="just"/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 err="1">
                <a:solidFill>
                  <a:schemeClr val="bg1"/>
                </a:solidFill>
              </a:rPr>
              <a:t>Pentingnya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Laboratorium</a:t>
            </a:r>
            <a:r>
              <a:rPr lang="en-US" sz="2300" dirty="0">
                <a:solidFill>
                  <a:schemeClr val="bg1"/>
                </a:solidFill>
              </a:rPr>
              <a:t> Bahasa: </a:t>
            </a:r>
            <a:r>
              <a:rPr lang="en-US" sz="2300" dirty="0" err="1">
                <a:solidFill>
                  <a:schemeClr val="bg1"/>
                </a:solidFill>
              </a:rPr>
              <a:t>Untuk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meningkatkan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maharatul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istima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laboratorium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bahasa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dengan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fasilitas</a:t>
            </a:r>
            <a:r>
              <a:rPr lang="en-US" sz="2300" dirty="0">
                <a:solidFill>
                  <a:schemeClr val="bg1"/>
                </a:solidFill>
              </a:rPr>
              <a:t> yang </a:t>
            </a:r>
            <a:r>
              <a:rPr lang="en-US" sz="2300" dirty="0" err="1">
                <a:solidFill>
                  <a:schemeClr val="bg1"/>
                </a:solidFill>
              </a:rPr>
              <a:t>memadai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seperti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proyektor</a:t>
            </a:r>
            <a:r>
              <a:rPr lang="en-US" sz="2300" dirty="0">
                <a:solidFill>
                  <a:schemeClr val="bg1"/>
                </a:solidFill>
              </a:rPr>
              <a:t> LCD, laptop, dan speaker </a:t>
            </a:r>
            <a:r>
              <a:rPr lang="en-US" sz="2300" dirty="0" err="1">
                <a:solidFill>
                  <a:schemeClr val="bg1"/>
                </a:solidFill>
              </a:rPr>
              <a:t>permanen</a:t>
            </a:r>
            <a:r>
              <a:rPr lang="en-US" sz="2300" dirty="0">
                <a:solidFill>
                  <a:schemeClr val="bg1"/>
                </a:solidFill>
              </a:rPr>
              <a:t> sangat </a:t>
            </a:r>
            <a:r>
              <a:rPr lang="en-US" sz="2300" dirty="0" err="1">
                <a:solidFill>
                  <a:schemeClr val="bg1"/>
                </a:solidFill>
              </a:rPr>
              <a:t>penting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karena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menjadi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tolok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ukur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kualitas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sekolah</a:t>
            </a:r>
            <a:r>
              <a:rPr lang="en-US" sz="2300" dirty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5FAEB1-9605-D113-002E-41B841C9D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Tabel.2</a:t>
            </a:r>
            <a:endParaRPr kumimoji="0" lang="id-ID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Results of Each Cycle Presentation.</a:t>
            </a:r>
            <a:endParaRPr lang="en-ID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906772-5142-758B-B3B2-DCE5B5FC6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96078"/>
              </p:ext>
            </p:extLst>
          </p:nvPr>
        </p:nvGraphicFramePr>
        <p:xfrm>
          <a:off x="839787" y="3235984"/>
          <a:ext cx="3932238" cy="2611619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{93296810-A885-4BE3-A3E7-6D5BEEA58F35}</a:tableStyleId>
              </a:tblPr>
              <a:tblGrid>
                <a:gridCol w="2108527">
                  <a:extLst>
                    <a:ext uri="{9D8B030D-6E8A-4147-A177-3AD203B41FA5}">
                      <a16:colId xmlns:a16="http://schemas.microsoft.com/office/drawing/2014/main" val="2253467985"/>
                    </a:ext>
                  </a:extLst>
                </a:gridCol>
                <a:gridCol w="1823711">
                  <a:extLst>
                    <a:ext uri="{9D8B030D-6E8A-4147-A177-3AD203B41FA5}">
                      <a16:colId xmlns:a16="http://schemas.microsoft.com/office/drawing/2014/main" val="1737008061"/>
                    </a:ext>
                  </a:extLst>
                </a:gridCol>
              </a:tblGrid>
              <a:tr h="1060720"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dirty="0">
                          <a:effectLst/>
                        </a:rPr>
                        <a:t>Results of Each Cycle Presentation.</a:t>
                      </a:r>
                      <a:endParaRPr lang="en-ID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ID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573546572"/>
                  </a:ext>
                </a:extLst>
              </a:tr>
              <a:tr h="510270"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dirty="0">
                          <a:effectLst/>
                        </a:rPr>
                        <a:t>1</a:t>
                      </a:r>
                      <a:r>
                        <a:rPr lang="en-US" sz="1500" baseline="30000" dirty="0">
                          <a:effectLst/>
                        </a:rPr>
                        <a:t>st</a:t>
                      </a:r>
                      <a:r>
                        <a:rPr lang="en-US" sz="1500" dirty="0">
                          <a:effectLst/>
                        </a:rPr>
                        <a:t> cycle</a:t>
                      </a:r>
                      <a:endParaRPr lang="en-ID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dirty="0">
                          <a:effectLst/>
                        </a:rPr>
                        <a:t>74,89%</a:t>
                      </a:r>
                      <a:endParaRPr lang="en-ID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45180925"/>
                  </a:ext>
                </a:extLst>
              </a:tr>
              <a:tr h="530359"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dirty="0">
                          <a:effectLst/>
                        </a:rPr>
                        <a:t>2</a:t>
                      </a:r>
                      <a:r>
                        <a:rPr lang="en-US" sz="1500" baseline="30000" dirty="0">
                          <a:effectLst/>
                        </a:rPr>
                        <a:t>nd</a:t>
                      </a:r>
                      <a:r>
                        <a:rPr lang="en-US" sz="1500" dirty="0">
                          <a:effectLst/>
                        </a:rPr>
                        <a:t>  cycle</a:t>
                      </a:r>
                      <a:endParaRPr lang="en-ID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dirty="0">
                          <a:effectLst/>
                        </a:rPr>
                        <a:t>75,69%</a:t>
                      </a:r>
                      <a:endParaRPr lang="en-ID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889211992"/>
                  </a:ext>
                </a:extLst>
              </a:tr>
              <a:tr h="510270"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dirty="0">
                          <a:effectLst/>
                        </a:rPr>
                        <a:t>3</a:t>
                      </a:r>
                      <a:r>
                        <a:rPr lang="en-US" sz="1500" baseline="30000" dirty="0">
                          <a:effectLst/>
                        </a:rPr>
                        <a:t>rd</a:t>
                      </a:r>
                      <a:r>
                        <a:rPr lang="en-US" sz="1500" dirty="0">
                          <a:effectLst/>
                        </a:rPr>
                        <a:t>  Cycle</a:t>
                      </a:r>
                      <a:endParaRPr lang="en-ID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dirty="0">
                          <a:effectLst/>
                        </a:rPr>
                        <a:t>86,89%</a:t>
                      </a:r>
                      <a:endParaRPr lang="en-ID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157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54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ADC825-F8BB-E67A-C8EB-1E300591B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0070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chemeClr val="bg1"/>
                </a:solidFill>
              </a:rPr>
              <a:t>LA Organization: </a:t>
            </a:r>
            <a:r>
              <a:rPr lang="en-US" sz="2900" dirty="0" err="1">
                <a:solidFill>
                  <a:schemeClr val="bg1"/>
                </a:solidFill>
              </a:rPr>
              <a:t>Kelompok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ekstrakurikuler</a:t>
            </a:r>
            <a:r>
              <a:rPr lang="en-US" sz="2900" dirty="0">
                <a:solidFill>
                  <a:schemeClr val="bg1"/>
                </a:solidFill>
              </a:rPr>
              <a:t> di </a:t>
            </a:r>
            <a:r>
              <a:rPr lang="en-US" sz="2900" dirty="0" err="1">
                <a:solidFill>
                  <a:schemeClr val="bg1"/>
                </a:solidFill>
              </a:rPr>
              <a:t>sekolah</a:t>
            </a:r>
            <a:r>
              <a:rPr lang="en-US" sz="2900" dirty="0">
                <a:solidFill>
                  <a:schemeClr val="bg1"/>
                </a:solidFill>
              </a:rPr>
              <a:t> yang </a:t>
            </a:r>
            <a:r>
              <a:rPr lang="en-US" sz="2900" dirty="0" err="1">
                <a:solidFill>
                  <a:schemeClr val="bg1"/>
                </a:solidFill>
              </a:rPr>
              <a:t>fokus</a:t>
            </a:r>
            <a:r>
              <a:rPr lang="en-US" sz="2900" dirty="0">
                <a:solidFill>
                  <a:schemeClr val="bg1"/>
                </a:solidFill>
              </a:rPr>
              <a:t> pada </a:t>
            </a:r>
            <a:r>
              <a:rPr lang="en-US" sz="2900" dirty="0" err="1">
                <a:solidFill>
                  <a:schemeClr val="bg1"/>
                </a:solidFill>
              </a:rPr>
              <a:t>kegiatan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bahasa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untuk</a:t>
            </a:r>
            <a:r>
              <a:rPr lang="en-US" sz="2900" dirty="0">
                <a:solidFill>
                  <a:schemeClr val="bg1"/>
                </a:solidFill>
              </a:rPr>
              <a:t> guru dan </a:t>
            </a:r>
            <a:r>
              <a:rPr lang="en-US" sz="2900" dirty="0" err="1">
                <a:solidFill>
                  <a:schemeClr val="bg1"/>
                </a:solidFill>
              </a:rPr>
              <a:t>siswa</a:t>
            </a:r>
            <a:r>
              <a:rPr lang="en-US" sz="2900" dirty="0">
                <a:solidFill>
                  <a:schemeClr val="bg1"/>
                </a:solidFill>
              </a:rPr>
              <a:t>, </a:t>
            </a:r>
            <a:r>
              <a:rPr lang="en-US" sz="2900" dirty="0" err="1">
                <a:solidFill>
                  <a:schemeClr val="bg1"/>
                </a:solidFill>
              </a:rPr>
              <a:t>meningkatkan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keterampilan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bahasa</a:t>
            </a:r>
            <a:r>
              <a:rPr lang="en-US" sz="2900" dirty="0">
                <a:solidFill>
                  <a:schemeClr val="bg1"/>
                </a:solidFill>
              </a:rPr>
              <a:t>.</a:t>
            </a:r>
          </a:p>
          <a:p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chemeClr val="bg1"/>
                </a:solidFill>
              </a:rPr>
              <a:t>Program </a:t>
            </a:r>
            <a:r>
              <a:rPr lang="en-US" sz="2900" dirty="0" err="1">
                <a:solidFill>
                  <a:schemeClr val="bg1"/>
                </a:solidFill>
              </a:rPr>
              <a:t>untuk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Siswa</a:t>
            </a:r>
            <a:r>
              <a:rPr lang="en-US" sz="2900" dirty="0">
                <a:solidFill>
                  <a:schemeClr val="bg1"/>
                </a:solidFill>
              </a:rPr>
              <a:t>: Language Time (</a:t>
            </a:r>
            <a:r>
              <a:rPr lang="en-US" sz="2900" dirty="0" err="1">
                <a:solidFill>
                  <a:schemeClr val="bg1"/>
                </a:solidFill>
              </a:rPr>
              <a:t>latihan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berbicara</a:t>
            </a:r>
            <a:r>
              <a:rPr lang="en-US" sz="2900" dirty="0">
                <a:solidFill>
                  <a:schemeClr val="bg1"/>
                </a:solidFill>
              </a:rPr>
              <a:t>), </a:t>
            </a:r>
            <a:r>
              <a:rPr lang="en-US" sz="2900" dirty="0" err="1">
                <a:solidFill>
                  <a:schemeClr val="bg1"/>
                </a:solidFill>
              </a:rPr>
              <a:t>Sesiones</a:t>
            </a:r>
            <a:r>
              <a:rPr lang="en-US" sz="2900" dirty="0">
                <a:solidFill>
                  <a:schemeClr val="bg1"/>
                </a:solidFill>
              </a:rPr>
              <a:t> de </a:t>
            </a:r>
            <a:r>
              <a:rPr lang="en-US" sz="2900" dirty="0" err="1">
                <a:solidFill>
                  <a:schemeClr val="bg1"/>
                </a:solidFill>
              </a:rPr>
              <a:t>Vocabulario</a:t>
            </a:r>
            <a:r>
              <a:rPr lang="en-US" sz="2900" dirty="0">
                <a:solidFill>
                  <a:schemeClr val="bg1"/>
                </a:solidFill>
              </a:rPr>
              <a:t> (</a:t>
            </a:r>
            <a:r>
              <a:rPr lang="en-US" sz="2900" dirty="0" err="1">
                <a:solidFill>
                  <a:schemeClr val="bg1"/>
                </a:solidFill>
              </a:rPr>
              <a:t>sesi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kosakata</a:t>
            </a:r>
            <a:r>
              <a:rPr lang="en-US" sz="2900" dirty="0">
                <a:solidFill>
                  <a:schemeClr val="bg1"/>
                </a:solidFill>
              </a:rPr>
              <a:t>), LA's Corner (</a:t>
            </a:r>
            <a:r>
              <a:rPr lang="en-US" sz="2900" dirty="0" err="1">
                <a:solidFill>
                  <a:schemeClr val="bg1"/>
                </a:solidFill>
              </a:rPr>
              <a:t>publikasi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bahasa</a:t>
            </a:r>
            <a:r>
              <a:rPr lang="en-US" sz="2900" dirty="0">
                <a:solidFill>
                  <a:schemeClr val="bg1"/>
                </a:solidFill>
              </a:rPr>
              <a:t>).</a:t>
            </a:r>
          </a:p>
          <a:p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 err="1">
                <a:solidFill>
                  <a:schemeClr val="bg1"/>
                </a:solidFill>
              </a:rPr>
              <a:t>Peningkatan</a:t>
            </a:r>
            <a:r>
              <a:rPr lang="en-US" sz="2900" dirty="0">
                <a:solidFill>
                  <a:schemeClr val="bg1"/>
                </a:solidFill>
              </a:rPr>
              <a:t> Bahasa: </a:t>
            </a:r>
            <a:r>
              <a:rPr lang="en-US" sz="2900" dirty="0" err="1">
                <a:solidFill>
                  <a:schemeClr val="bg1"/>
                </a:solidFill>
              </a:rPr>
              <a:t>Kegiatan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penamaan</a:t>
            </a:r>
            <a:r>
              <a:rPr lang="en-US" sz="2900" dirty="0">
                <a:solidFill>
                  <a:schemeClr val="bg1"/>
                </a:solidFill>
              </a:rPr>
              <a:t>, Movie Time (film </a:t>
            </a:r>
            <a:r>
              <a:rPr lang="en-US" sz="2900" dirty="0" err="1">
                <a:solidFill>
                  <a:schemeClr val="bg1"/>
                </a:solidFill>
              </a:rPr>
              <a:t>berbahasa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Inggris</a:t>
            </a:r>
            <a:r>
              <a:rPr lang="en-US" sz="2900" dirty="0">
                <a:solidFill>
                  <a:schemeClr val="bg1"/>
                </a:solidFill>
              </a:rPr>
              <a:t>), Malam </a:t>
            </a:r>
            <a:r>
              <a:rPr lang="en-US" sz="2900" dirty="0" err="1">
                <a:solidFill>
                  <a:schemeClr val="bg1"/>
                </a:solidFill>
              </a:rPr>
              <a:t>Kreativitas</a:t>
            </a:r>
            <a:r>
              <a:rPr lang="en-US" sz="2900" dirty="0">
                <a:solidFill>
                  <a:schemeClr val="bg1"/>
                </a:solidFill>
              </a:rPr>
              <a:t> dan </a:t>
            </a:r>
            <a:r>
              <a:rPr lang="en-US" sz="2900" dirty="0" err="1">
                <a:solidFill>
                  <a:schemeClr val="bg1"/>
                </a:solidFill>
              </a:rPr>
              <a:t>Bakat</a:t>
            </a:r>
            <a:r>
              <a:rPr lang="en-US" sz="2900" dirty="0">
                <a:solidFill>
                  <a:schemeClr val="bg1"/>
                </a:solidFill>
              </a:rPr>
              <a:t> (</a:t>
            </a:r>
            <a:r>
              <a:rPr lang="en-US" sz="2900" dirty="0" err="1">
                <a:solidFill>
                  <a:schemeClr val="bg1"/>
                </a:solidFill>
              </a:rPr>
              <a:t>pertunjukan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bahasa</a:t>
            </a:r>
            <a:r>
              <a:rPr lang="en-US" sz="2900" dirty="0">
                <a:solidFill>
                  <a:schemeClr val="bg1"/>
                </a:solidFill>
              </a:rPr>
              <a:t>).</a:t>
            </a:r>
          </a:p>
          <a:p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 err="1">
                <a:solidFill>
                  <a:schemeClr val="bg1"/>
                </a:solidFill>
              </a:rPr>
              <a:t>Penghargaan</a:t>
            </a:r>
            <a:r>
              <a:rPr lang="en-US" sz="2900" dirty="0">
                <a:solidFill>
                  <a:schemeClr val="bg1"/>
                </a:solidFill>
              </a:rPr>
              <a:t> Miss LA: </a:t>
            </a:r>
            <a:r>
              <a:rPr lang="en-US" sz="2900" dirty="0" err="1">
                <a:solidFill>
                  <a:schemeClr val="bg1"/>
                </a:solidFill>
              </a:rPr>
              <a:t>Pengakuan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untuk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peserta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aktif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dalam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pembelajaran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bahasa</a:t>
            </a:r>
            <a:r>
              <a:rPr lang="en-US" sz="2900" dirty="0">
                <a:solidFill>
                  <a:schemeClr val="bg1"/>
                </a:solidFill>
              </a:rPr>
              <a:t>.</a:t>
            </a:r>
          </a:p>
          <a:p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chemeClr val="bg1"/>
                </a:solidFill>
              </a:rPr>
              <a:t>LA FAIR: </a:t>
            </a:r>
            <a:r>
              <a:rPr lang="en-US" sz="2900" dirty="0" err="1">
                <a:solidFill>
                  <a:schemeClr val="bg1"/>
                </a:solidFill>
              </a:rPr>
              <a:t>Kompetisi</a:t>
            </a:r>
            <a:r>
              <a:rPr lang="en-US" sz="2900" dirty="0">
                <a:solidFill>
                  <a:schemeClr val="bg1"/>
                </a:solidFill>
              </a:rPr>
              <a:t> daring </a:t>
            </a:r>
            <a:r>
              <a:rPr lang="en-US" sz="2900" dirty="0" err="1">
                <a:solidFill>
                  <a:schemeClr val="bg1"/>
                </a:solidFill>
              </a:rPr>
              <a:t>untuk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kontes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bahasa</a:t>
            </a:r>
            <a:r>
              <a:rPr lang="en-US" sz="2900" dirty="0">
                <a:solidFill>
                  <a:schemeClr val="bg1"/>
                </a:solidFill>
              </a:rPr>
              <a:t> Arab dan </a:t>
            </a:r>
            <a:r>
              <a:rPr lang="en-US" sz="2900" dirty="0" err="1">
                <a:solidFill>
                  <a:schemeClr val="bg1"/>
                </a:solidFill>
              </a:rPr>
              <a:t>bahasa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Inggris</a:t>
            </a:r>
            <a:r>
              <a:rPr lang="en-US" sz="2900" dirty="0">
                <a:solidFill>
                  <a:schemeClr val="bg1"/>
                </a:solidFill>
              </a:rPr>
              <a:t>, </a:t>
            </a:r>
            <a:r>
              <a:rPr lang="en-US" sz="2900" dirty="0" err="1">
                <a:solidFill>
                  <a:schemeClr val="bg1"/>
                </a:solidFill>
              </a:rPr>
              <a:t>mendorong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keterampilan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bahasa</a:t>
            </a:r>
            <a:r>
              <a:rPr lang="en-US" sz="2900" dirty="0">
                <a:solidFill>
                  <a:schemeClr val="bg1"/>
                </a:solidFill>
              </a:rPr>
              <a:t> dan </a:t>
            </a:r>
            <a:r>
              <a:rPr lang="en-US" sz="2900" dirty="0" err="1">
                <a:solidFill>
                  <a:schemeClr val="bg1"/>
                </a:solidFill>
              </a:rPr>
              <a:t>minat</a:t>
            </a:r>
            <a:r>
              <a:rPr lang="en-US" sz="2900" dirty="0">
                <a:solidFill>
                  <a:schemeClr val="bg1"/>
                </a:solidFill>
              </a:rPr>
              <a:t> di </a:t>
            </a:r>
            <a:r>
              <a:rPr lang="en-US" sz="2900" dirty="0" err="1">
                <a:solidFill>
                  <a:schemeClr val="bg1"/>
                </a:solidFill>
              </a:rPr>
              <a:t>kalangan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siswa</a:t>
            </a:r>
            <a:r>
              <a:rPr lang="en-US" sz="2900" dirty="0">
                <a:solidFill>
                  <a:schemeClr val="bg1"/>
                </a:solidFill>
              </a:rPr>
              <a:t>.</a:t>
            </a:r>
          </a:p>
          <a:p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 err="1">
                <a:solidFill>
                  <a:schemeClr val="bg1"/>
                </a:solidFill>
              </a:rPr>
              <a:t>Kurangnya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motivasi</a:t>
            </a:r>
            <a:r>
              <a:rPr lang="en-US" sz="2900" dirty="0">
                <a:solidFill>
                  <a:schemeClr val="bg1"/>
                </a:solidFill>
              </a:rPr>
              <a:t> pada </a:t>
            </a:r>
            <a:r>
              <a:rPr lang="en-US" sz="2900" dirty="0" err="1">
                <a:solidFill>
                  <a:schemeClr val="bg1"/>
                </a:solidFill>
              </a:rPr>
              <a:t>siswa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ketika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belajar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bahasa</a:t>
            </a:r>
            <a:r>
              <a:rPr lang="en-US" sz="2900" dirty="0">
                <a:solidFill>
                  <a:schemeClr val="bg1"/>
                </a:solidFill>
              </a:rPr>
              <a:t> Arab.</a:t>
            </a:r>
            <a:endParaRPr lang="en-ID" sz="2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7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1"/>
            <a:ext cx="10515600" cy="4580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Berdasarkan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temuan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analisis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dilakukan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berikut</a:t>
            </a:r>
            <a:r>
              <a:rPr lang="en-US" sz="2000" dirty="0">
                <a:solidFill>
                  <a:schemeClr val="bg1"/>
                </a:solidFill>
              </a:rPr>
              <a:t> adalah </a:t>
            </a:r>
            <a:r>
              <a:rPr lang="en-US" sz="2000" dirty="0" err="1">
                <a:solidFill>
                  <a:schemeClr val="bg1"/>
                </a:solidFill>
              </a:rPr>
              <a:t>poin-poin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kunci</a:t>
            </a:r>
            <a:r>
              <a:rPr lang="en-US" sz="2000" dirty="0">
                <a:solidFill>
                  <a:schemeClr val="bg1"/>
                </a:solidFill>
              </a:rPr>
              <a:t> yang dapat </a:t>
            </a:r>
            <a:r>
              <a:rPr lang="en-US" sz="2000" dirty="0" err="1">
                <a:solidFill>
                  <a:schemeClr val="bg1"/>
                </a:solidFill>
              </a:rPr>
              <a:t>disimpulkan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cara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mudah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dipahami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1. </a:t>
            </a:r>
            <a:r>
              <a:rPr lang="en-US" sz="2000" dirty="0" err="1">
                <a:solidFill>
                  <a:schemeClr val="bg1"/>
                </a:solidFill>
              </a:rPr>
              <a:t>Pembelajaran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media audio-visual </a:t>
            </a:r>
            <a:r>
              <a:rPr lang="en-US" sz="2000" dirty="0" err="1">
                <a:solidFill>
                  <a:schemeClr val="bg1"/>
                </a:solidFill>
              </a:rPr>
              <a:t>meningkatkan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kemampuan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mendengarkan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maharatul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istima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menghasilkan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peningkatan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kemampuan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sebesar</a:t>
            </a:r>
            <a:r>
              <a:rPr lang="en-US" sz="2000" dirty="0">
                <a:solidFill>
                  <a:schemeClr val="bg1"/>
                </a:solidFill>
              </a:rPr>
              <a:t> 14% </a:t>
            </a:r>
            <a:r>
              <a:rPr lang="en-US" sz="2000" dirty="0" err="1">
                <a:solidFill>
                  <a:schemeClr val="bg1"/>
                </a:solidFill>
              </a:rPr>
              <a:t>setelah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menerapkan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pembelajaran</a:t>
            </a:r>
            <a:r>
              <a:rPr lang="en-US" sz="2000" dirty="0">
                <a:solidFill>
                  <a:schemeClr val="bg1"/>
                </a:solidFill>
              </a:rPr>
              <a:t> audio-visual.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2. Guru </a:t>
            </a:r>
            <a:r>
              <a:rPr lang="en-US" sz="2000" dirty="0" err="1">
                <a:solidFill>
                  <a:schemeClr val="bg1"/>
                </a:solidFill>
              </a:rPr>
              <a:t>menghadapi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tantangan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menciptakan</a:t>
            </a:r>
            <a:r>
              <a:rPr lang="en-US" sz="2000" dirty="0">
                <a:solidFill>
                  <a:schemeClr val="bg1"/>
                </a:solidFill>
              </a:rPr>
              <a:t> video </a:t>
            </a:r>
            <a:r>
              <a:rPr lang="en-US" sz="2000" dirty="0" err="1">
                <a:solidFill>
                  <a:schemeClr val="bg1"/>
                </a:solidFill>
              </a:rPr>
              <a:t>instruksional</a:t>
            </a:r>
            <a:r>
              <a:rPr lang="en-US" sz="2000" dirty="0">
                <a:solidFill>
                  <a:schemeClr val="bg1"/>
                </a:solidFill>
              </a:rPr>
              <a:t> sendiri.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mengatasi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hal</a:t>
            </a:r>
            <a:r>
              <a:rPr lang="en-US" sz="2000" dirty="0">
                <a:solidFill>
                  <a:schemeClr val="bg1"/>
                </a:solidFill>
              </a:rPr>
              <a:t> ini, </a:t>
            </a:r>
            <a:r>
              <a:rPr lang="en-US" sz="2000" dirty="0" err="1">
                <a:solidFill>
                  <a:schemeClr val="bg1"/>
                </a:solidFill>
              </a:rPr>
              <a:t>pendekatan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alternatif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disarankan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menggunakan</a:t>
            </a:r>
            <a:r>
              <a:rPr lang="en-US" sz="2000" dirty="0">
                <a:solidFill>
                  <a:schemeClr val="bg1"/>
                </a:solidFill>
              </a:rPr>
              <a:t> video yang </a:t>
            </a:r>
            <a:r>
              <a:rPr lang="en-US" sz="2000" dirty="0" err="1">
                <a:solidFill>
                  <a:schemeClr val="bg1"/>
                </a:solidFill>
              </a:rPr>
              <a:t>diadaptasi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saluran</a:t>
            </a:r>
            <a:r>
              <a:rPr lang="en-US" sz="2000" dirty="0">
                <a:solidFill>
                  <a:schemeClr val="bg1"/>
                </a:solidFill>
              </a:rPr>
              <a:t> YouTube.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3. Upaya </a:t>
            </a:r>
            <a:r>
              <a:rPr lang="en-US" sz="2000" dirty="0" err="1">
                <a:solidFill>
                  <a:schemeClr val="bg1"/>
                </a:solidFill>
              </a:rPr>
              <a:t>sekolah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seperti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menyediakan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fasilitas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laboratorium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komputer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dilengkapi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penggunaan</a:t>
            </a:r>
            <a:r>
              <a:rPr lang="en-US" sz="2000" dirty="0">
                <a:solidFill>
                  <a:schemeClr val="bg1"/>
                </a:solidFill>
              </a:rPr>
              <a:t> media audio-visual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pembelajaran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bahasa</a:t>
            </a:r>
            <a:r>
              <a:rPr lang="en-US" sz="2000" dirty="0">
                <a:solidFill>
                  <a:schemeClr val="bg1"/>
                </a:solidFill>
              </a:rPr>
              <a:t> Arab. Hal ini </a:t>
            </a:r>
            <a:r>
              <a:rPr lang="en-US" sz="2000" dirty="0" err="1">
                <a:solidFill>
                  <a:schemeClr val="bg1"/>
                </a:solidFill>
              </a:rPr>
              <a:t>memungkinkan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siswa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berlatih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kemampuan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mendengarkan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secara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efisien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tanpa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perlu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mengakses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laboratorium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komputer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secara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fisik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4.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siklus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kemampuan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mendengarkan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maharatul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istima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pembelajaran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bahasa</a:t>
            </a:r>
            <a:r>
              <a:rPr lang="en-US" sz="2000" dirty="0">
                <a:solidFill>
                  <a:schemeClr val="bg1"/>
                </a:solidFill>
              </a:rPr>
              <a:t> Arab </a:t>
            </a:r>
            <a:r>
              <a:rPr lang="en-US" sz="2000" dirty="0" err="1">
                <a:solidFill>
                  <a:schemeClr val="bg1"/>
                </a:solidFill>
              </a:rPr>
              <a:t>meningkat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secara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signifikan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Siklus</a:t>
            </a:r>
            <a:r>
              <a:rPr lang="en-US" sz="2000" dirty="0">
                <a:solidFill>
                  <a:schemeClr val="bg1"/>
                </a:solidFill>
              </a:rPr>
              <a:t> pertama </a:t>
            </a:r>
            <a:r>
              <a:rPr lang="en-US" sz="2000" dirty="0" err="1">
                <a:solidFill>
                  <a:schemeClr val="bg1"/>
                </a:solidFill>
              </a:rPr>
              <a:t>mencapai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tingkat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kemahiran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sebesar</a:t>
            </a:r>
            <a:r>
              <a:rPr lang="en-US" sz="2000" dirty="0">
                <a:solidFill>
                  <a:schemeClr val="bg1"/>
                </a:solidFill>
              </a:rPr>
              <a:t> 74,83%, </a:t>
            </a:r>
            <a:r>
              <a:rPr lang="en-US" sz="2000" dirty="0" err="1">
                <a:solidFill>
                  <a:schemeClr val="bg1"/>
                </a:solidFill>
              </a:rPr>
              <a:t>siklus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kedua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meningkat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menjadi</a:t>
            </a:r>
            <a:r>
              <a:rPr lang="en-US" sz="2000" dirty="0">
                <a:solidFill>
                  <a:schemeClr val="bg1"/>
                </a:solidFill>
              </a:rPr>
              <a:t> 75,69%, dan </a:t>
            </a:r>
            <a:r>
              <a:rPr lang="en-US" sz="2000" dirty="0" err="1">
                <a:solidFill>
                  <a:schemeClr val="bg1"/>
                </a:solidFill>
              </a:rPr>
              <a:t>siklus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ketiga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menunjukkan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peningkatan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luar</a:t>
            </a:r>
            <a:r>
              <a:rPr lang="en-US" sz="2000" dirty="0">
                <a:solidFill>
                  <a:schemeClr val="bg1"/>
                </a:solidFill>
              </a:rPr>
              <a:t> biasa, </a:t>
            </a:r>
            <a:r>
              <a:rPr lang="en-US" sz="2000" dirty="0" err="1">
                <a:solidFill>
                  <a:schemeClr val="bg1"/>
                </a:solidFill>
              </a:rPr>
              <a:t>mencapai</a:t>
            </a:r>
            <a:r>
              <a:rPr lang="en-US" sz="2000" dirty="0">
                <a:solidFill>
                  <a:schemeClr val="bg1"/>
                </a:solidFill>
              </a:rPr>
              <a:t> 86,89%. </a:t>
            </a:r>
            <a:r>
              <a:rPr lang="en-US" sz="2000" dirty="0" err="1">
                <a:solidFill>
                  <a:schemeClr val="bg1"/>
                </a:solidFill>
              </a:rPr>
              <a:t>Persentase</a:t>
            </a:r>
            <a:r>
              <a:rPr lang="en-US" sz="2000" dirty="0">
                <a:solidFill>
                  <a:schemeClr val="bg1"/>
                </a:solidFill>
              </a:rPr>
              <a:t> ini </a:t>
            </a:r>
            <a:r>
              <a:rPr lang="en-US" sz="2000" dirty="0" err="1">
                <a:solidFill>
                  <a:schemeClr val="bg1"/>
                </a:solidFill>
              </a:rPr>
              <a:t>masuk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kategori</a:t>
            </a:r>
            <a:r>
              <a:rPr lang="en-US" sz="2000" dirty="0">
                <a:solidFill>
                  <a:schemeClr val="bg1"/>
                </a:solidFill>
              </a:rPr>
              <a:t> "</a:t>
            </a:r>
            <a:r>
              <a:rPr lang="en-US" sz="2000" dirty="0" err="1">
                <a:solidFill>
                  <a:schemeClr val="bg1"/>
                </a:solidFill>
              </a:rPr>
              <a:t>unggul</a:t>
            </a:r>
            <a:r>
              <a:rPr lang="en-US" sz="2000" dirty="0">
                <a:solidFill>
                  <a:schemeClr val="bg1"/>
                </a:solidFill>
              </a:rPr>
              <a:t>".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demikian</a:t>
            </a:r>
            <a:r>
              <a:rPr lang="en-US" sz="2000" dirty="0">
                <a:solidFill>
                  <a:schemeClr val="bg1"/>
                </a:solidFill>
              </a:rPr>
              <a:t>, dapat </a:t>
            </a:r>
            <a:r>
              <a:rPr lang="en-US" sz="2000" dirty="0" err="1">
                <a:solidFill>
                  <a:schemeClr val="bg1"/>
                </a:solidFill>
              </a:rPr>
              <a:t>disimpulkan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bahwa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penggunaan</a:t>
            </a:r>
            <a:r>
              <a:rPr lang="en-US" sz="2000" dirty="0">
                <a:solidFill>
                  <a:schemeClr val="bg1"/>
                </a:solidFill>
              </a:rPr>
              <a:t> media audio-visual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pengajaran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bahasa</a:t>
            </a:r>
            <a:r>
              <a:rPr lang="en-US" sz="2000" dirty="0">
                <a:solidFill>
                  <a:schemeClr val="bg1"/>
                </a:solidFill>
              </a:rPr>
              <a:t> Arab </a:t>
            </a:r>
            <a:r>
              <a:rPr lang="en-US" sz="2000" dirty="0" err="1">
                <a:solidFill>
                  <a:schemeClr val="bg1"/>
                </a:solidFill>
              </a:rPr>
              <a:t>mengarah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peningkatan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hasil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pembelajaran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signifikan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efisien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5624" y="636122"/>
            <a:ext cx="9796835" cy="70858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6612" y="1391769"/>
            <a:ext cx="5157787" cy="5101105"/>
          </a:xfrm>
        </p:spPr>
        <p:txBody>
          <a:bodyPr>
            <a:noAutofit/>
          </a:bodyPr>
          <a:lstStyle/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Abdurahman Ibrahim Fauzan. (2015). </a:t>
            </a:r>
            <a:r>
              <a:rPr lang="ar-SA" sz="1800" dirty="0">
                <a:solidFill>
                  <a:schemeClr val="bg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إضاءات المعلي اللغة العربية الناطقين بها</a:t>
            </a:r>
            <a:r>
              <a:rPr lang="id-ID" sz="1800" dirty="0">
                <a:solidFill>
                  <a:schemeClr val="bg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.</a:t>
            </a:r>
            <a:endParaRPr lang="en-ID" sz="1800" dirty="0">
              <a:solidFill>
                <a:schemeClr val="bg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Azmi, N., Syamsuddin, B., &amp; Mariah, E. (2019). Penerapan Media Audio Visual dalam Pembelajaran Bahasa Arab untuk Meningkatkan Penguasaan Mufrodat (Kosa Kata) pada Kelas Siswa XI SMA Muhammadiyah Limbung. </a:t>
            </a:r>
            <a:r>
              <a:rPr lang="id-ID" sz="14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Universitas Negeri Maksar</a:t>
            </a: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1–10.</a:t>
            </a:r>
            <a:endParaRPr lang="en-ID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Hamidah, M. (2021). Mengembangkan Kreatifitas Berbahasa Inggris Mahasiswa Teknik dengan Blog, Visual Mind Mapping dan Self video Recording. </a:t>
            </a:r>
            <a:r>
              <a:rPr lang="id-ID" sz="14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Proceedings.Uhamka.Ac.Id</a:t>
            </a: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sz="14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147–160. https://proceedings.uhamka.ac.id/index.php/semnas/article/view/236</a:t>
            </a:r>
            <a:endParaRPr lang="en-ID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Hasan. (2017). </a:t>
            </a:r>
            <a:r>
              <a:rPr lang="id-ID" sz="14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Keterampilan Mengajar Bahasa Arab Materi Istima</a:t>
            </a: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Ittihad Jurnal Kopertais Wilayah XI Kalimantan.</a:t>
            </a:r>
            <a:endParaRPr lang="en-ID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Mufidah, N., Isyaty, I., Kholis, N., &amp; Bin Tahir, S. Z. (2019). Ict for Arabic Learning: a Blended Learning in Istima’ Ii. </a:t>
            </a:r>
            <a:r>
              <a:rPr lang="ar-SA" sz="14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لسـانـنـا</a:t>
            </a:r>
            <a:r>
              <a:rPr lang="id-ID" sz="14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(LISANUNA): Jurnal Ilmu Bahasa Arab Dan Pembelajarannya</a:t>
            </a: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sz="14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id-ID" sz="14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174. https://doi.org/10.22373/ls.v8i2.4561</a:t>
            </a:r>
            <a:endParaRPr lang="en-ID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92D7A2-6927-B871-3DA6-5B47C8E17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344706"/>
            <a:ext cx="5183188" cy="4844957"/>
          </a:xfrm>
        </p:spPr>
        <p:txBody>
          <a:bodyPr>
            <a:normAutofit fontScale="47500" lnSpcReduction="20000"/>
          </a:bodyPr>
          <a:lstStyle/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Pitra, A. (2021). Efektivitas Media Audio Visual Dalam Meningkatkan Kemampuan Istima’ Siswa Kelas VIII MTsS Nurul Huda Mendalo.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AD-DHUHA : Jurnal Pendidikan Bahasa Arab Dan Budaya Islam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1–11.</a:t>
            </a:r>
            <a:endParaRPr lang="en-US" sz="29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Raudatussolihah, B. (2022). Pengembangan Teknologi Audio-Visual dalam Pembelajaran Bahasa Arab.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and Learning Journal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53. https://doi.org/10.33096/eljour.v3i1.150</a:t>
            </a:r>
            <a:endParaRPr lang="en-ID" sz="2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Sari, R., &amp; Muassomah, M. (2020). Implementasi Media Audio-Visual dalam Pembelajaran Istima‘.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Alsina : Journal of Arabic Studies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125. https://doi.org/10.21580/alsina.2.2.4961</a:t>
            </a:r>
            <a:endParaRPr lang="en-ID" sz="2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Syofiarti, S. (2021). Peningkatan prestasi belajar siswa dalam pembelajaran bahasa arab menggunakan media kartu bergambar pada siswa.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JPGI (Jurnal Penelitian Guru Indonesia)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841. https://doi.org/10.29210/021267jpgi0005</a:t>
            </a:r>
            <a:endParaRPr lang="en-ID" sz="2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 indent="-304800" algn="just">
              <a:spcBef>
                <a:spcPts val="1200"/>
              </a:spcBef>
              <a:spcAft>
                <a:spcPts val="1200"/>
              </a:spcAft>
            </a:pP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Tanzili, A., Sasongko, R. N., &amp; Sumarsih, S. (2018). Pengelolaan Sarana Laboratorium Bahasa.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Manajer Pendidikan: Jurnal Ilmiah Manajemen Pendidikan Program Pascasarjana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sz="29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id-ID" sz="29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(3). https://doi.org/10.33369/mapen.v12i3.5972</a:t>
            </a:r>
            <a:endParaRPr lang="en-ID" sz="2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1435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Sakkal Majalla</vt:lpstr>
      <vt:lpstr>Times New Roman</vt:lpstr>
      <vt:lpstr>Office Theme</vt:lpstr>
      <vt:lpstr>PENINGKATAN KETERAMPILAN MENYIMAK/MAHARATUL ISTIMA PADA PEMBELAJARAN BAHASA ARAB  (PENELITIAN TINDAKAN KELAS) DI SMA-IT AS-SYIFA BOARDING WANAREJA SUBANG PADA TINGKAT PEMULA (MUBTADIIN)</vt:lpstr>
      <vt:lpstr>Latar Belakang Penelitian </vt:lpstr>
      <vt:lpstr>PENDAHULUAN</vt:lpstr>
      <vt:lpstr>KAJIAN PUSTAKA</vt:lpstr>
      <vt:lpstr>METODE</vt:lpstr>
      <vt:lpstr>FINDING AND DISCUSSION</vt:lpstr>
      <vt:lpstr>PowerPoint Presentation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yunengsih nur muthmainnah</cp:lastModifiedBy>
  <cp:revision>8</cp:revision>
  <dcterms:created xsi:type="dcterms:W3CDTF">2023-04-14T06:04:15Z</dcterms:created>
  <dcterms:modified xsi:type="dcterms:W3CDTF">2023-08-03T05:39:18Z</dcterms:modified>
</cp:coreProperties>
</file>