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4" r:id="rId6"/>
    <p:sldId id="265"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5" d="100"/>
          <a:sy n="75" d="100"/>
        </p:scale>
        <p:origin x="7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The Use of Chat GPT AI as Japanese Conversation Learning Media</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Mumu Muhammad Rifai,</a:t>
            </a:r>
          </a:p>
          <a:p>
            <a:pPr>
              <a:lnSpc>
                <a:spcPct val="100000"/>
              </a:lnSpc>
            </a:pPr>
            <a:r>
              <a:rPr lang="en-US" sz="1600" b="1" dirty="0">
                <a:solidFill>
                  <a:schemeClr val="bg1"/>
                </a:solidFill>
              </a:rPr>
              <a:t>Universitas Pendidikan Indonesia (s).</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200" b="1" dirty="0">
                <a:solidFill>
                  <a:schemeClr val="bg1"/>
                </a:solidFill>
                <a:latin typeface="+mn-lt"/>
                <a:cs typeface="Times New Roman" panose="02020603050405020304" pitchFamily="18" charset="0"/>
              </a:rPr>
              <a:t>No. Abstract: </a:t>
            </a:r>
            <a:r>
              <a:rPr lang="en-US" sz="1200" b="1" i="1" dirty="0">
                <a:solidFill>
                  <a:schemeClr val="bg1"/>
                </a:solidFill>
                <a:effectLst/>
                <a:latin typeface="+mn-lt"/>
              </a:rPr>
              <a:t>ABS-ICOLLITE-23212</a:t>
            </a:r>
            <a:endParaRPr lang="en-US" sz="1200" b="1"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439882" y="4002088"/>
            <a:ext cx="10515600" cy="2052348"/>
          </a:xfrm>
        </p:spPr>
        <p:txBody>
          <a:bodyPr>
            <a:normAutofit/>
          </a:bodyPr>
          <a:lstStyle/>
          <a:p>
            <a:pPr marL="0" indent="0">
              <a:buNone/>
            </a:pPr>
            <a:r>
              <a:rPr lang="en-US" sz="2000" dirty="0">
                <a:solidFill>
                  <a:schemeClr val="bg1"/>
                </a:solidFill>
              </a:rPr>
              <a:t>Learning a new language, especially Japanese, can be a challenging yet rewarding endeavor. With the advancements in Artificial Intelligence (AI) and Natural Language Processing (NLP), chatbots powered by GPT (Generative Pre-trained Transformer) AI models have become valuable tools for language learning. This presentation focuses on their application as Japanese Conversation Learning Media, aiming to examine their potential in facilitating learners' ability to engage in meaningful conversations in Japanese.</a:t>
            </a:r>
          </a:p>
        </p:txBody>
      </p:sp>
      <p:pic>
        <p:nvPicPr>
          <p:cNvPr id="7" name="Picture 6" descr="A green and white logo&#10;&#10;Description automatically generated">
            <a:extLst>
              <a:ext uri="{FF2B5EF4-FFF2-40B4-BE49-F238E27FC236}">
                <a16:creationId xmlns:a16="http://schemas.microsoft.com/office/drawing/2014/main" id="{74894874-3CC6-B7DF-8BA2-783EFF15F0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582" y="1527864"/>
            <a:ext cx="2323011" cy="2323011"/>
          </a:xfrm>
          <a:prstGeom prst="rect">
            <a:avLst/>
          </a:prstGeom>
        </p:spPr>
      </p:pic>
      <p:sp>
        <p:nvSpPr>
          <p:cNvPr id="8" name="Content Placeholder 4">
            <a:extLst>
              <a:ext uri="{FF2B5EF4-FFF2-40B4-BE49-F238E27FC236}">
                <a16:creationId xmlns:a16="http://schemas.microsoft.com/office/drawing/2014/main" id="{15B2D5A1-7DFD-545C-98AC-AC803BB3C72A}"/>
              </a:ext>
            </a:extLst>
          </p:cNvPr>
          <p:cNvSpPr txBox="1">
            <a:spLocks/>
          </p:cNvSpPr>
          <p:nvPr/>
        </p:nvSpPr>
        <p:spPr>
          <a:xfrm>
            <a:off x="3174786" y="2054990"/>
            <a:ext cx="5325192" cy="160184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500" b="1" dirty="0">
                <a:solidFill>
                  <a:schemeClr val="bg1"/>
                </a:solidFill>
              </a:rPr>
              <a:t>CHAT GPT</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Various studies have explored the effectiveness of AI-powered chatbots in language acquisition ( </a:t>
            </a:r>
            <a:r>
              <a:rPr lang="en-US" sz="2000" dirty="0" err="1">
                <a:solidFill>
                  <a:schemeClr val="bg1"/>
                </a:solidFill>
              </a:rPr>
              <a:t>Kohnke</a:t>
            </a:r>
            <a:r>
              <a:rPr lang="en-US" sz="2000" dirty="0">
                <a:solidFill>
                  <a:schemeClr val="bg1"/>
                </a:solidFill>
              </a:rPr>
              <a:t>, Moorhouse &amp; Zou, 2023; </a:t>
            </a:r>
            <a:r>
              <a:rPr lang="en-US" sz="2000" dirty="0" err="1">
                <a:solidFill>
                  <a:schemeClr val="bg1"/>
                </a:solidFill>
              </a:rPr>
              <a:t>AbuShawar</a:t>
            </a:r>
            <a:r>
              <a:rPr lang="en-US" sz="2000" dirty="0">
                <a:solidFill>
                  <a:schemeClr val="bg1"/>
                </a:solidFill>
              </a:rPr>
              <a:t> &amp; Atwell, 2015), including Japanese. OpenAI ChatGPT is an advanced chatbot that utilizes the OpenAI GPT-3 language model. Its primary purpose is to produce human-like text responses within a conversational setting. Trained on extensive data of human interactions, OpenAI ChatGPT can adeptly generate responses spanning a broad spectrum of subjects and prompts.</a:t>
            </a:r>
          </a:p>
          <a:p>
            <a:pPr marL="0" indent="0">
              <a:buNone/>
            </a:pPr>
            <a:r>
              <a:rPr lang="en-US" sz="2000" dirty="0">
                <a:solidFill>
                  <a:schemeClr val="bg1"/>
                </a:solidFill>
              </a:rPr>
              <a:t>Chatbots such as OpenAI ChatGPT offer a dynamic and interactive learning experience, simulating real-life conversations and providing personalized feedback, which enhances learners' language skills.</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r>
              <a:rPr lang="en-US" dirty="0">
                <a:solidFill>
                  <a:schemeClr val="bg1"/>
                </a:solidFill>
              </a:rPr>
              <a:t>Literature Review</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pic>
        <p:nvPicPr>
          <p:cNvPr id="8" name="Content Placeholder 2">
            <a:extLst>
              <a:ext uri="{FF2B5EF4-FFF2-40B4-BE49-F238E27FC236}">
                <a16:creationId xmlns:a16="http://schemas.microsoft.com/office/drawing/2014/main" id="{628D6DB2-08A9-34A5-3D4A-0719F8E7B04C}"/>
              </a:ext>
            </a:extLst>
          </p:cNvPr>
          <p:cNvPicPr>
            <a:picLocks noGrp="1" noChangeAspect="1"/>
          </p:cNvPicPr>
          <p:nvPr>
            <p:ph idx="1"/>
          </p:nvPr>
        </p:nvPicPr>
        <p:blipFill>
          <a:blip r:embed="rId2"/>
          <a:stretch>
            <a:fillRect/>
          </a:stretch>
        </p:blipFill>
        <p:spPr>
          <a:xfrm>
            <a:off x="6416048" y="1567542"/>
            <a:ext cx="5196370" cy="2265896"/>
          </a:xfrm>
        </p:spPr>
      </p:pic>
      <p:sp>
        <p:nvSpPr>
          <p:cNvPr id="9" name="Content Placeholder 4">
            <a:extLst>
              <a:ext uri="{FF2B5EF4-FFF2-40B4-BE49-F238E27FC236}">
                <a16:creationId xmlns:a16="http://schemas.microsoft.com/office/drawing/2014/main" id="{68C2CD2E-D0A4-8A12-2EC4-1C71A618D5F9}"/>
              </a:ext>
            </a:extLst>
          </p:cNvPr>
          <p:cNvSpPr txBox="1">
            <a:spLocks/>
          </p:cNvSpPr>
          <p:nvPr/>
        </p:nvSpPr>
        <p:spPr>
          <a:xfrm>
            <a:off x="579582" y="1376652"/>
            <a:ext cx="551641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Advantages of ChatGPT OpenAI</a:t>
            </a:r>
            <a:br>
              <a:rPr lang="en-US" sz="2000" dirty="0">
                <a:solidFill>
                  <a:schemeClr val="bg1"/>
                </a:solidFill>
              </a:rPr>
            </a:br>
            <a:endParaRPr lang="en-US" sz="2000" dirty="0">
              <a:solidFill>
                <a:schemeClr val="bg1"/>
              </a:solidFill>
            </a:endParaRPr>
          </a:p>
          <a:p>
            <a:r>
              <a:rPr lang="en-US" sz="2000" dirty="0">
                <a:solidFill>
                  <a:schemeClr val="bg1"/>
                </a:solidFill>
              </a:rPr>
              <a:t>Responses are very varied and not like a robot</a:t>
            </a:r>
          </a:p>
          <a:p>
            <a:r>
              <a:rPr lang="en-US" sz="2000" dirty="0">
                <a:solidFill>
                  <a:schemeClr val="bg1"/>
                </a:solidFill>
              </a:rPr>
              <a:t>Continuous response to the previous talk</a:t>
            </a:r>
          </a:p>
          <a:p>
            <a:r>
              <a:rPr lang="en-US" sz="2000" dirty="0">
                <a:solidFill>
                  <a:schemeClr val="bg1"/>
                </a:solidFill>
              </a:rPr>
              <a:t>Can correct grammar mistakes</a:t>
            </a:r>
          </a:p>
        </p:txBody>
      </p:sp>
    </p:spTree>
    <p:extLst>
      <p:ext uri="{BB962C8B-B14F-4D97-AF65-F5344CB8AC3E}">
        <p14:creationId xmlns:p14="http://schemas.microsoft.com/office/powerpoint/2010/main" val="2741462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pic>
        <p:nvPicPr>
          <p:cNvPr id="11" name="Content Placeholder 10">
            <a:extLst>
              <a:ext uri="{FF2B5EF4-FFF2-40B4-BE49-F238E27FC236}">
                <a16:creationId xmlns:a16="http://schemas.microsoft.com/office/drawing/2014/main" id="{56C85462-3E07-8773-C86E-1FDD632D2474}"/>
              </a:ext>
            </a:extLst>
          </p:cNvPr>
          <p:cNvPicPr>
            <a:picLocks noGrp="1" noChangeAspect="1"/>
          </p:cNvPicPr>
          <p:nvPr>
            <p:ph idx="1"/>
          </p:nvPr>
        </p:nvPicPr>
        <p:blipFill>
          <a:blip r:embed="rId2"/>
          <a:stretch>
            <a:fillRect/>
          </a:stretch>
        </p:blipFill>
        <p:spPr>
          <a:xfrm>
            <a:off x="693730" y="1703098"/>
            <a:ext cx="5143652" cy="4351338"/>
          </a:xfrm>
        </p:spPr>
      </p:pic>
      <p:pic>
        <p:nvPicPr>
          <p:cNvPr id="13" name="Picture 12">
            <a:extLst>
              <a:ext uri="{FF2B5EF4-FFF2-40B4-BE49-F238E27FC236}">
                <a16:creationId xmlns:a16="http://schemas.microsoft.com/office/drawing/2014/main" id="{CFA159D9-B235-416D-24BC-1461DB71C1B3}"/>
              </a:ext>
            </a:extLst>
          </p:cNvPr>
          <p:cNvPicPr>
            <a:picLocks noChangeAspect="1"/>
          </p:cNvPicPr>
          <p:nvPr/>
        </p:nvPicPr>
        <p:blipFill>
          <a:blip r:embed="rId3"/>
          <a:stretch>
            <a:fillRect/>
          </a:stretch>
        </p:blipFill>
        <p:spPr>
          <a:xfrm>
            <a:off x="6096000" y="1755684"/>
            <a:ext cx="5781194" cy="1673315"/>
          </a:xfrm>
          <a:prstGeom prst="rect">
            <a:avLst/>
          </a:prstGeom>
        </p:spPr>
      </p:pic>
    </p:spTree>
    <p:extLst>
      <p:ext uri="{BB962C8B-B14F-4D97-AF65-F5344CB8AC3E}">
        <p14:creationId xmlns:p14="http://schemas.microsoft.com/office/powerpoint/2010/main" val="1684304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The literature review on the use of Chat GPT AI as Japanese conversation learning media highlights the growing interest in leveraging artificial intelligence (AI) chatbots for language acquisition, specifically in the context of learning Japanese conversational skills. </a:t>
            </a:r>
          </a:p>
          <a:p>
            <a:pPr marL="0" indent="0">
              <a:buNone/>
            </a:pPr>
            <a:r>
              <a:rPr lang="en-US" sz="2000" dirty="0">
                <a:solidFill>
                  <a:schemeClr val="bg1"/>
                </a:solidFill>
              </a:rPr>
              <a:t>The rising popularity of ChatGPT in the domain of language education, especially in the emerging field of computer-assisted language learning, calls for a thorough examination of the possible ramifications of this remarkable tool (Sakai, 2023).</a:t>
            </a:r>
          </a:p>
        </p:txBody>
      </p:sp>
    </p:spTree>
    <p:extLst>
      <p:ext uri="{BB962C8B-B14F-4D97-AF65-F5344CB8AC3E}">
        <p14:creationId xmlns:p14="http://schemas.microsoft.com/office/powerpoint/2010/main" val="599952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In conclusion, this presentation sheds light on the potential and advantages of utilizing ChatGPT AI as Japanese Conversation Learning Media. The advancements in Artificial Intelligence (AI) and Natural Language Processing (NLP) have made chatbots, particularly those powered by GPT AI models like OpenAI ChatGPT, valuable tools for language learning. As revealed through various studies, these AI-powered chatbots offer dynamic and interactive learning experiences, simulating authentic conversations and providing personalized feedback to enhance learners' language skills.</a:t>
            </a: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Maximum 1 slide</a:t>
            </a:r>
          </a:p>
          <a:p>
            <a:pPr marL="0" indent="0">
              <a:buNone/>
            </a:pPr>
            <a:r>
              <a:rPr lang="en-US" sz="2000" dirty="0" err="1">
                <a:solidFill>
                  <a:schemeClr val="bg1"/>
                </a:solidFill>
              </a:rPr>
              <a:t>Kohnke</a:t>
            </a:r>
            <a:r>
              <a:rPr lang="en-US" sz="2000" dirty="0">
                <a:solidFill>
                  <a:schemeClr val="bg1"/>
                </a:solidFill>
              </a:rPr>
              <a:t>, L., Moorhouse, B. L., &amp; Zou, D. (2023). ChatGPT for language teaching and learning. RELC Journal, 00336882231162868.</a:t>
            </a:r>
          </a:p>
          <a:p>
            <a:pPr marL="0" indent="0">
              <a:buNone/>
            </a:pPr>
            <a:r>
              <a:rPr lang="en-US" sz="2000" dirty="0" err="1">
                <a:solidFill>
                  <a:schemeClr val="bg1"/>
                </a:solidFill>
              </a:rPr>
              <a:t>AbuShawar</a:t>
            </a:r>
            <a:r>
              <a:rPr lang="en-US" sz="2000" dirty="0">
                <a:solidFill>
                  <a:schemeClr val="bg1"/>
                </a:solidFill>
              </a:rPr>
              <a:t>, B., &amp; Atwell, E. (2015). ALICE chatbot: Trials and outputs. </a:t>
            </a:r>
            <a:r>
              <a:rPr lang="en-US" sz="2000" dirty="0" err="1">
                <a:solidFill>
                  <a:schemeClr val="bg1"/>
                </a:solidFill>
              </a:rPr>
              <a:t>Computación</a:t>
            </a:r>
            <a:r>
              <a:rPr lang="en-US" sz="2000" dirty="0">
                <a:solidFill>
                  <a:schemeClr val="bg1"/>
                </a:solidFill>
              </a:rPr>
              <a:t> y </a:t>
            </a:r>
            <a:r>
              <a:rPr lang="en-US" sz="2000" dirty="0" err="1">
                <a:solidFill>
                  <a:schemeClr val="bg1"/>
                </a:solidFill>
              </a:rPr>
              <a:t>Sistemas</a:t>
            </a:r>
            <a:r>
              <a:rPr lang="en-US" sz="2000" dirty="0">
                <a:solidFill>
                  <a:schemeClr val="bg1"/>
                </a:solidFill>
              </a:rPr>
              <a:t>, 19(4), 625-632.</a:t>
            </a:r>
          </a:p>
          <a:p>
            <a:pPr marL="0" indent="0">
              <a:buNone/>
            </a:pPr>
            <a:r>
              <a:rPr lang="en-US" sz="2000" dirty="0">
                <a:solidFill>
                  <a:schemeClr val="bg1"/>
                </a:solidFill>
              </a:rPr>
              <a:t>Sakai, N. (2023). Investigating the Feasibility of ChatGPT for Personalized English Language Learning: A Case Study on its Applicability to Japanese Students.</a:t>
            </a: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522</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Use of Chat GPT AI as Japanese Conversation Learning Media</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Muhammad Rifa'i</cp:lastModifiedBy>
  <cp:revision>5</cp:revision>
  <dcterms:created xsi:type="dcterms:W3CDTF">2023-04-14T06:04:15Z</dcterms:created>
  <dcterms:modified xsi:type="dcterms:W3CDTF">2023-07-26T17:08:34Z</dcterms:modified>
</cp:coreProperties>
</file>