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4" r:id="rId9"/>
    <p:sldId id="26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36DE32-59D0-4AD3-BF97-2D9F4797850E}" type="datetimeFigureOut">
              <a:rPr lang="en-US" smtClean="0"/>
              <a:t>7/30/2023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3A2112-4A46-4BB9-999E-41961B00C8A9}" type="slidenum">
              <a:rPr lang="en-US" smtClean="0"/>
              <a:t>‹#›</a:t>
            </a:fld>
            <a:endParaRPr lang="en-US"/>
          </a:p>
        </p:txBody>
      </p:sp>
    </p:spTree>
    <p:extLst>
      <p:ext uri="{BB962C8B-B14F-4D97-AF65-F5344CB8AC3E}">
        <p14:creationId xmlns:p14="http://schemas.microsoft.com/office/powerpoint/2010/main" val="4126276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1F3FF-965D-44A0-90BB-26BADFB6F70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347604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1F3FF-965D-44A0-90BB-26BADFB6F70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245693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1F3FF-965D-44A0-90BB-26BADFB6F70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10176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1F3FF-965D-44A0-90BB-26BADFB6F70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351019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1F3FF-965D-44A0-90BB-26BADFB6F70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153272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1F3FF-965D-44A0-90BB-26BADFB6F70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1934188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1F3FF-965D-44A0-90BB-26BADFB6F70C}" type="datetimeFigureOut">
              <a:rPr lang="en-US" smtClean="0"/>
              <a:t>7/30/2023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3465647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1F3FF-965D-44A0-90BB-26BADFB6F70C}"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339322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1F3FF-965D-44A0-90BB-26BADFB6F70C}" type="datetimeFigureOut">
              <a:rPr lang="en-US" smtClean="0"/>
              <a:t>7/30/2023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757102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1F3FF-965D-44A0-90BB-26BADFB6F70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425801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1F3FF-965D-44A0-90BB-26BADFB6F70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E5504-217A-4DAE-8065-206C2AA4ECEE}" type="slidenum">
              <a:rPr lang="en-US" smtClean="0"/>
              <a:t>‹#›</a:t>
            </a:fld>
            <a:endParaRPr lang="en-US"/>
          </a:p>
        </p:txBody>
      </p:sp>
    </p:spTree>
    <p:extLst>
      <p:ext uri="{BB962C8B-B14F-4D97-AF65-F5344CB8AC3E}">
        <p14:creationId xmlns:p14="http://schemas.microsoft.com/office/powerpoint/2010/main" val="221515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1F3FF-965D-44A0-90BB-26BADFB6F70C}" type="datetimeFigureOut">
              <a:rPr lang="en-US" smtClean="0"/>
              <a:t>7/30/2023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E5504-217A-4DAE-8065-206C2AA4ECEE}" type="slidenum">
              <a:rPr lang="en-US" smtClean="0"/>
              <a:t>‹#›</a:t>
            </a:fld>
            <a:endParaRPr lang="en-US"/>
          </a:p>
        </p:txBody>
      </p:sp>
    </p:spTree>
    <p:extLst>
      <p:ext uri="{BB962C8B-B14F-4D97-AF65-F5344CB8AC3E}">
        <p14:creationId xmlns:p14="http://schemas.microsoft.com/office/powerpoint/2010/main" val="881902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841829"/>
            <a:ext cx="12192000" cy="584775"/>
          </a:xfrm>
          <a:prstGeom prst="rect">
            <a:avLst/>
          </a:prstGeom>
          <a:noFill/>
        </p:spPr>
        <p:txBody>
          <a:bodyPr wrap="square" rtlCol="0">
            <a:spAutoFit/>
          </a:bodyPr>
          <a:lstStyle/>
          <a:p>
            <a:pPr algn="ctr"/>
            <a:r>
              <a:rPr lang="en-IN" sz="3200" b="1" dirty="0" smtClean="0">
                <a:solidFill>
                  <a:schemeClr val="bg1"/>
                </a:solidFill>
              </a:rPr>
              <a:t>TRADITIONAL BALINESE GAMES LEXICONS</a:t>
            </a:r>
            <a:endParaRPr lang="en-US" sz="3200" b="1" dirty="0">
              <a:solidFill>
                <a:schemeClr val="bg1"/>
              </a:solidFill>
            </a:endParaRPr>
          </a:p>
        </p:txBody>
      </p:sp>
      <p:sp>
        <p:nvSpPr>
          <p:cNvPr id="5" name="TextBox 4"/>
          <p:cNvSpPr txBox="1"/>
          <p:nvPr/>
        </p:nvSpPr>
        <p:spPr>
          <a:xfrm>
            <a:off x="0" y="1426604"/>
            <a:ext cx="12192000" cy="400110"/>
          </a:xfrm>
          <a:prstGeom prst="rect">
            <a:avLst/>
          </a:prstGeom>
          <a:noFill/>
        </p:spPr>
        <p:txBody>
          <a:bodyPr wrap="square" rtlCol="0">
            <a:spAutoFit/>
          </a:bodyPr>
          <a:lstStyle/>
          <a:p>
            <a:pPr algn="ctr"/>
            <a:r>
              <a:rPr lang="en-US" sz="2000" dirty="0" smtClean="0">
                <a:solidFill>
                  <a:schemeClr val="bg1"/>
                </a:solidFill>
              </a:rPr>
              <a:t>No. Abstract: ABS-ICOLLITE-23026</a:t>
            </a:r>
            <a:endParaRPr lang="en-US" sz="2000" dirty="0">
              <a:solidFill>
                <a:schemeClr val="bg1"/>
              </a:solidFill>
            </a:endParaRPr>
          </a:p>
        </p:txBody>
      </p:sp>
      <p:sp>
        <p:nvSpPr>
          <p:cNvPr id="6" name="TextBox 5"/>
          <p:cNvSpPr txBox="1"/>
          <p:nvPr/>
        </p:nvSpPr>
        <p:spPr>
          <a:xfrm>
            <a:off x="0" y="1780546"/>
            <a:ext cx="12192000" cy="461665"/>
          </a:xfrm>
          <a:prstGeom prst="rect">
            <a:avLst/>
          </a:prstGeom>
          <a:noFill/>
        </p:spPr>
        <p:txBody>
          <a:bodyPr wrap="square" rtlCol="0">
            <a:spAutoFit/>
          </a:bodyPr>
          <a:lstStyle/>
          <a:p>
            <a:pPr algn="ctr"/>
            <a:r>
              <a:rPr lang="en-US" sz="2400" dirty="0" smtClean="0">
                <a:solidFill>
                  <a:schemeClr val="bg1"/>
                </a:solidFill>
              </a:rPr>
              <a:t>I </a:t>
            </a:r>
            <a:r>
              <a:rPr lang="en-US" sz="2400" dirty="0" err="1" smtClean="0">
                <a:solidFill>
                  <a:schemeClr val="bg1"/>
                </a:solidFill>
              </a:rPr>
              <a:t>Gede</a:t>
            </a:r>
            <a:r>
              <a:rPr lang="en-US" sz="2400" dirty="0" smtClean="0">
                <a:solidFill>
                  <a:schemeClr val="bg1"/>
                </a:solidFill>
              </a:rPr>
              <a:t> </a:t>
            </a:r>
            <a:r>
              <a:rPr lang="en-US" sz="2400" dirty="0" err="1" smtClean="0">
                <a:solidFill>
                  <a:schemeClr val="bg1"/>
                </a:solidFill>
              </a:rPr>
              <a:t>Budasi</a:t>
            </a:r>
            <a:r>
              <a:rPr lang="en-US" sz="2400" dirty="0" smtClean="0">
                <a:solidFill>
                  <a:schemeClr val="bg1"/>
                </a:solidFill>
              </a:rPr>
              <a:t>, I </a:t>
            </a:r>
            <a:r>
              <a:rPr lang="en-US" sz="2400" dirty="0" err="1" smtClean="0">
                <a:solidFill>
                  <a:schemeClr val="bg1"/>
                </a:solidFill>
              </a:rPr>
              <a:t>Ketut</a:t>
            </a:r>
            <a:r>
              <a:rPr lang="en-US" sz="2400" dirty="0" smtClean="0">
                <a:solidFill>
                  <a:schemeClr val="bg1"/>
                </a:solidFill>
              </a:rPr>
              <a:t> </a:t>
            </a:r>
            <a:r>
              <a:rPr lang="en-US" sz="2400" dirty="0" err="1" smtClean="0">
                <a:solidFill>
                  <a:schemeClr val="bg1"/>
                </a:solidFill>
              </a:rPr>
              <a:t>Trika</a:t>
            </a:r>
            <a:r>
              <a:rPr lang="en-US" sz="2400" dirty="0" smtClean="0">
                <a:solidFill>
                  <a:schemeClr val="bg1"/>
                </a:solidFill>
              </a:rPr>
              <a:t> </a:t>
            </a:r>
            <a:r>
              <a:rPr lang="en-US" sz="2400" dirty="0" err="1" smtClean="0">
                <a:solidFill>
                  <a:schemeClr val="bg1"/>
                </a:solidFill>
              </a:rPr>
              <a:t>Adi</a:t>
            </a:r>
            <a:r>
              <a:rPr lang="en-US" sz="2400" dirty="0" smtClean="0">
                <a:solidFill>
                  <a:schemeClr val="bg1"/>
                </a:solidFill>
              </a:rPr>
              <a:t> Ana</a:t>
            </a:r>
            <a:endParaRPr lang="en-US" sz="2400" dirty="0">
              <a:solidFill>
                <a:schemeClr val="bg1"/>
              </a:solidFill>
            </a:endParaRPr>
          </a:p>
        </p:txBody>
      </p:sp>
      <p:sp>
        <p:nvSpPr>
          <p:cNvPr id="7" name="TextBox 6"/>
          <p:cNvSpPr txBox="1"/>
          <p:nvPr/>
        </p:nvSpPr>
        <p:spPr>
          <a:xfrm>
            <a:off x="0" y="2134488"/>
            <a:ext cx="12192000" cy="461665"/>
          </a:xfrm>
          <a:prstGeom prst="rect">
            <a:avLst/>
          </a:prstGeom>
          <a:noFill/>
        </p:spPr>
        <p:txBody>
          <a:bodyPr wrap="square" rtlCol="0">
            <a:spAutoFit/>
          </a:bodyPr>
          <a:lstStyle/>
          <a:p>
            <a:pPr algn="ctr"/>
            <a:r>
              <a:rPr lang="en-US" sz="2400" dirty="0" err="1" smtClean="0">
                <a:solidFill>
                  <a:schemeClr val="bg1"/>
                </a:solidFill>
              </a:rPr>
              <a:t>Universitas</a:t>
            </a:r>
            <a:r>
              <a:rPr lang="en-US" sz="2400" dirty="0" smtClean="0">
                <a:solidFill>
                  <a:schemeClr val="bg1"/>
                </a:solidFill>
              </a:rPr>
              <a:t> </a:t>
            </a:r>
            <a:r>
              <a:rPr lang="en-US" sz="2400" dirty="0" err="1" smtClean="0">
                <a:solidFill>
                  <a:schemeClr val="bg1"/>
                </a:solidFill>
              </a:rPr>
              <a:t>Pendidikan</a:t>
            </a:r>
            <a:r>
              <a:rPr lang="en-US" sz="2400" dirty="0" smtClean="0">
                <a:solidFill>
                  <a:schemeClr val="bg1"/>
                </a:solidFill>
              </a:rPr>
              <a:t> </a:t>
            </a:r>
            <a:r>
              <a:rPr lang="en-US" sz="2400" dirty="0" err="1" smtClean="0">
                <a:solidFill>
                  <a:schemeClr val="bg1"/>
                </a:solidFill>
              </a:rPr>
              <a:t>Ganesha</a:t>
            </a:r>
            <a:endParaRPr lang="en-US" sz="2400" dirty="0">
              <a:solidFill>
                <a:schemeClr val="bg1"/>
              </a:solidFill>
            </a:endParaRPr>
          </a:p>
        </p:txBody>
      </p:sp>
    </p:spTree>
    <p:extLst>
      <p:ext uri="{BB962C8B-B14F-4D97-AF65-F5344CB8AC3E}">
        <p14:creationId xmlns:p14="http://schemas.microsoft.com/office/powerpoint/2010/main" val="3628170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841829"/>
            <a:ext cx="12192000" cy="1200329"/>
          </a:xfrm>
          <a:prstGeom prst="rect">
            <a:avLst/>
          </a:prstGeom>
          <a:noFill/>
        </p:spPr>
        <p:txBody>
          <a:bodyPr wrap="square" rtlCol="0">
            <a:spAutoFit/>
          </a:bodyPr>
          <a:lstStyle/>
          <a:p>
            <a:pPr algn="ctr"/>
            <a:r>
              <a:rPr lang="en-IN" sz="7200" b="1" dirty="0" smtClean="0">
                <a:solidFill>
                  <a:schemeClr val="bg1"/>
                </a:solidFill>
              </a:rPr>
              <a:t>THANK YOU</a:t>
            </a:r>
            <a:endParaRPr lang="en-US" sz="7200" b="1" dirty="0">
              <a:solidFill>
                <a:schemeClr val="bg1"/>
              </a:solidFill>
            </a:endParaRPr>
          </a:p>
        </p:txBody>
      </p:sp>
    </p:spTree>
    <p:extLst>
      <p:ext uri="{BB962C8B-B14F-4D97-AF65-F5344CB8AC3E}">
        <p14:creationId xmlns:p14="http://schemas.microsoft.com/office/powerpoint/2010/main" val="265521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62857" y="1074057"/>
            <a:ext cx="3831772" cy="584775"/>
          </a:xfrm>
          <a:prstGeom prst="rect">
            <a:avLst/>
          </a:prstGeom>
          <a:noFill/>
        </p:spPr>
        <p:txBody>
          <a:bodyPr wrap="square" rtlCol="0">
            <a:spAutoFit/>
          </a:bodyPr>
          <a:lstStyle/>
          <a:p>
            <a:r>
              <a:rPr lang="en-US" sz="3200" dirty="0" smtClean="0">
                <a:solidFill>
                  <a:schemeClr val="bg1"/>
                </a:solidFill>
              </a:rPr>
              <a:t>INTRODUCTION</a:t>
            </a:r>
            <a:endParaRPr lang="en-US" sz="3200" dirty="0">
              <a:solidFill>
                <a:schemeClr val="bg1"/>
              </a:solidFill>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t="15572"/>
          <a:stretch/>
        </p:blipFill>
        <p:spPr>
          <a:xfrm>
            <a:off x="2951410" y="2351318"/>
            <a:ext cx="3632156" cy="1777576"/>
          </a:xfrm>
          <a:prstGeom prst="rect">
            <a:avLst/>
          </a:prstGeom>
          <a:effectLst>
            <a:glow rad="101600">
              <a:schemeClr val="accent4">
                <a:satMod val="175000"/>
                <a:alpha val="40000"/>
              </a:schemeClr>
            </a:glow>
          </a:effectLst>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15217" t="12778" r="13395" b="12619"/>
          <a:stretch/>
        </p:blipFill>
        <p:spPr>
          <a:xfrm>
            <a:off x="2951410" y="4319571"/>
            <a:ext cx="3632156" cy="1756229"/>
          </a:xfrm>
          <a:prstGeom prst="rect">
            <a:avLst/>
          </a:prstGeom>
          <a:effectLst>
            <a:glow rad="101600">
              <a:schemeClr val="accent4">
                <a:satMod val="175000"/>
                <a:alpha val="40000"/>
              </a:schemeClr>
            </a:glow>
          </a:effectLst>
        </p:spPr>
      </p:pic>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l="25893" t="3880" r="24499" b="3405"/>
          <a:stretch/>
        </p:blipFill>
        <p:spPr>
          <a:xfrm>
            <a:off x="374753" y="1828800"/>
            <a:ext cx="2173575" cy="4062334"/>
          </a:xfrm>
          <a:prstGeom prst="rect">
            <a:avLst/>
          </a:prstGeom>
        </p:spPr>
      </p:pic>
      <p:sp>
        <p:nvSpPr>
          <p:cNvPr id="11" name="TextBox 10"/>
          <p:cNvSpPr txBox="1"/>
          <p:nvPr/>
        </p:nvSpPr>
        <p:spPr>
          <a:xfrm>
            <a:off x="576168" y="5891134"/>
            <a:ext cx="1770743" cy="369332"/>
          </a:xfrm>
          <a:prstGeom prst="rect">
            <a:avLst/>
          </a:prstGeom>
          <a:noFill/>
        </p:spPr>
        <p:txBody>
          <a:bodyPr wrap="square" rtlCol="0">
            <a:spAutoFit/>
          </a:bodyPr>
          <a:lstStyle/>
          <a:p>
            <a:pPr algn="ctr"/>
            <a:r>
              <a:rPr lang="en-US" dirty="0" smtClean="0">
                <a:solidFill>
                  <a:schemeClr val="bg1"/>
                </a:solidFill>
              </a:rPr>
              <a:t>SMARTPHONES</a:t>
            </a:r>
            <a:endParaRPr lang="en-US" dirty="0">
              <a:solidFill>
                <a:schemeClr val="bg1"/>
              </a:solidFill>
            </a:endParaRPr>
          </a:p>
        </p:txBody>
      </p:sp>
      <p:sp>
        <p:nvSpPr>
          <p:cNvPr id="12" name="TextBox 11"/>
          <p:cNvSpPr txBox="1"/>
          <p:nvPr/>
        </p:nvSpPr>
        <p:spPr>
          <a:xfrm>
            <a:off x="3003548" y="1754065"/>
            <a:ext cx="3527881" cy="369332"/>
          </a:xfrm>
          <a:prstGeom prst="rect">
            <a:avLst/>
          </a:prstGeom>
          <a:noFill/>
        </p:spPr>
        <p:txBody>
          <a:bodyPr wrap="square" rtlCol="0">
            <a:spAutoFit/>
          </a:bodyPr>
          <a:lstStyle/>
          <a:p>
            <a:r>
              <a:rPr lang="en-US" dirty="0" smtClean="0">
                <a:solidFill>
                  <a:schemeClr val="bg1"/>
                </a:solidFill>
              </a:rPr>
              <a:t>Replace Balinese traditional game</a:t>
            </a:r>
            <a:endParaRPr lang="en-US" dirty="0">
              <a:solidFill>
                <a:schemeClr val="bg1"/>
              </a:solidFill>
            </a:endParaRPr>
          </a:p>
        </p:txBody>
      </p:sp>
      <p:sp>
        <p:nvSpPr>
          <p:cNvPr id="13" name="TextBox 12"/>
          <p:cNvSpPr txBox="1"/>
          <p:nvPr/>
        </p:nvSpPr>
        <p:spPr>
          <a:xfrm>
            <a:off x="7474857" y="1938731"/>
            <a:ext cx="4238172" cy="418576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Only a few Balinese children still play traditional Balinese games. </a:t>
            </a:r>
            <a:endParaRPr lang="en-US" dirty="0" smtClean="0">
              <a:solidFill>
                <a:schemeClr val="bg1"/>
              </a:solidFill>
            </a:endParaRPr>
          </a:p>
          <a:p>
            <a:pPr marL="285750" indent="-285750">
              <a:buFont typeface="Arial" panose="020B0604020202020204" pitchFamily="34" charset="0"/>
              <a:buChar char="•"/>
            </a:pPr>
            <a:r>
              <a:rPr lang="en-US" dirty="0" smtClean="0">
                <a:solidFill>
                  <a:schemeClr val="bg1"/>
                </a:solidFill>
              </a:rPr>
              <a:t>Most Balinese </a:t>
            </a:r>
            <a:r>
              <a:rPr lang="en-US" dirty="0">
                <a:solidFill>
                  <a:schemeClr val="bg1"/>
                </a:solidFill>
              </a:rPr>
              <a:t>children no longer understand many traditional Balinese game lexicons</a:t>
            </a:r>
            <a:r>
              <a:rPr lang="en-US" dirty="0" smtClean="0">
                <a:solidFill>
                  <a:schemeClr val="bg1"/>
                </a:solidFill>
              </a:rPr>
              <a:t>.</a:t>
            </a:r>
          </a:p>
          <a:p>
            <a:pPr marL="285750" indent="-285750">
              <a:buFont typeface="Arial" panose="020B0604020202020204" pitchFamily="34" charset="0"/>
              <a:buChar char="•"/>
            </a:pPr>
            <a:endParaRPr lang="en-US" dirty="0" smtClean="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smtClean="0">
                <a:solidFill>
                  <a:schemeClr val="bg1"/>
                </a:solidFill>
              </a:rPr>
              <a:t>Thus, this study aims to</a:t>
            </a:r>
            <a:r>
              <a:rPr lang="en-US" sz="2800" dirty="0" smtClean="0">
                <a:solidFill>
                  <a:schemeClr val="bg1"/>
                </a:solidFill>
              </a:rPr>
              <a:t> </a:t>
            </a:r>
            <a:r>
              <a:rPr lang="en-US" sz="2800" dirty="0" smtClean="0">
                <a:solidFill>
                  <a:schemeClr val="accent4"/>
                </a:solidFill>
              </a:rPr>
              <a:t>identify </a:t>
            </a:r>
            <a:r>
              <a:rPr lang="en-US" sz="2800" dirty="0">
                <a:solidFill>
                  <a:schemeClr val="accent4"/>
                </a:solidFill>
              </a:rPr>
              <a:t>and record the lexicons used in traditional Balinese games to preserve them. </a:t>
            </a:r>
            <a:endParaRPr lang="en-US" sz="2800" dirty="0" smtClean="0">
              <a:solidFill>
                <a:schemeClr val="accent4"/>
              </a:solidFill>
            </a:endParaRPr>
          </a:p>
        </p:txBody>
      </p:sp>
    </p:spTree>
    <p:extLst>
      <p:ext uri="{BB962C8B-B14F-4D97-AF65-F5344CB8AC3E}">
        <p14:creationId xmlns:p14="http://schemas.microsoft.com/office/powerpoint/2010/main" val="2802666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62857" y="1074057"/>
            <a:ext cx="3831772" cy="584775"/>
          </a:xfrm>
          <a:prstGeom prst="rect">
            <a:avLst/>
          </a:prstGeom>
          <a:noFill/>
        </p:spPr>
        <p:txBody>
          <a:bodyPr wrap="square" rtlCol="0">
            <a:spAutoFit/>
          </a:bodyPr>
          <a:lstStyle/>
          <a:p>
            <a:r>
              <a:rPr lang="en-US" sz="3200" dirty="0" smtClean="0">
                <a:solidFill>
                  <a:schemeClr val="bg1"/>
                </a:solidFill>
              </a:rPr>
              <a:t>LITERATURE REVIEW</a:t>
            </a:r>
            <a:endParaRPr lang="en-US" sz="3200" dirty="0">
              <a:solidFill>
                <a:schemeClr val="bg1"/>
              </a:solidFill>
            </a:endParaRPr>
          </a:p>
        </p:txBody>
      </p:sp>
      <p:sp>
        <p:nvSpPr>
          <p:cNvPr id="3" name="TextBox 2"/>
          <p:cNvSpPr txBox="1"/>
          <p:nvPr/>
        </p:nvSpPr>
        <p:spPr>
          <a:xfrm>
            <a:off x="362857" y="1959429"/>
            <a:ext cx="5500914" cy="3847207"/>
          </a:xfrm>
          <a:prstGeom prst="rect">
            <a:avLst/>
          </a:prstGeom>
          <a:noFill/>
        </p:spPr>
        <p:txBody>
          <a:bodyPr wrap="square" rtlCol="0">
            <a:spAutoFit/>
          </a:bodyPr>
          <a:lstStyle/>
          <a:p>
            <a:r>
              <a:rPr lang="en-US" b="1" u="sng" dirty="0" smtClean="0">
                <a:solidFill>
                  <a:srgbClr val="FFC000"/>
                </a:solidFill>
              </a:rPr>
              <a:t>THEORETICAL REVIEW:</a:t>
            </a:r>
          </a:p>
          <a:p>
            <a:endParaRPr lang="en-US" dirty="0">
              <a:solidFill>
                <a:schemeClr val="bg1"/>
              </a:solidFill>
            </a:endParaRPr>
          </a:p>
          <a:p>
            <a:r>
              <a:rPr lang="en-US" sz="1600" dirty="0" smtClean="0">
                <a:solidFill>
                  <a:srgbClr val="FFC000"/>
                </a:solidFill>
              </a:rPr>
              <a:t>Lexicon</a:t>
            </a:r>
          </a:p>
          <a:p>
            <a:r>
              <a:rPr lang="en-US" sz="1600" i="1" dirty="0">
                <a:solidFill>
                  <a:schemeClr val="bg1"/>
                </a:solidFill>
              </a:rPr>
              <a:t>Lexicon is the list of words found in a language (</a:t>
            </a:r>
            <a:r>
              <a:rPr lang="en-US" sz="1600" i="1" dirty="0" err="1">
                <a:solidFill>
                  <a:schemeClr val="bg1"/>
                </a:solidFill>
              </a:rPr>
              <a:t>Aronoff</a:t>
            </a:r>
            <a:r>
              <a:rPr lang="en-US" sz="1600" i="1" dirty="0">
                <a:solidFill>
                  <a:schemeClr val="bg1"/>
                </a:solidFill>
              </a:rPr>
              <a:t> &amp; </a:t>
            </a:r>
            <a:r>
              <a:rPr lang="en-US" sz="1600" i="1" dirty="0" err="1">
                <a:solidFill>
                  <a:schemeClr val="bg1"/>
                </a:solidFill>
              </a:rPr>
              <a:t>Anshen</a:t>
            </a:r>
            <a:r>
              <a:rPr lang="en-US" sz="1600" i="1" dirty="0">
                <a:solidFill>
                  <a:schemeClr val="bg1"/>
                </a:solidFill>
              </a:rPr>
              <a:t>, 2003).</a:t>
            </a:r>
            <a:endParaRPr lang="en-US" sz="1600" i="1" dirty="0" smtClean="0">
              <a:solidFill>
                <a:schemeClr val="bg1"/>
              </a:solidFill>
            </a:endParaRPr>
          </a:p>
          <a:p>
            <a:endParaRPr lang="en-US" sz="1600" dirty="0">
              <a:solidFill>
                <a:schemeClr val="bg1"/>
              </a:solidFill>
            </a:endParaRPr>
          </a:p>
          <a:p>
            <a:r>
              <a:rPr lang="en-US" sz="1600" dirty="0" smtClean="0">
                <a:solidFill>
                  <a:schemeClr val="accent4"/>
                </a:solidFill>
              </a:rPr>
              <a:t>Language and Culture</a:t>
            </a:r>
          </a:p>
          <a:p>
            <a:r>
              <a:rPr lang="en-US" sz="1600" i="1" dirty="0">
                <a:solidFill>
                  <a:schemeClr val="bg1"/>
                </a:solidFill>
              </a:rPr>
              <a:t>Language and culture are related to each other (</a:t>
            </a:r>
            <a:r>
              <a:rPr lang="en-US" sz="1600" i="1" dirty="0" err="1">
                <a:solidFill>
                  <a:schemeClr val="bg1"/>
                </a:solidFill>
              </a:rPr>
              <a:t>Mikhaleva</a:t>
            </a:r>
            <a:r>
              <a:rPr lang="en-US" sz="1600" i="1" dirty="0">
                <a:solidFill>
                  <a:schemeClr val="bg1"/>
                </a:solidFill>
              </a:rPr>
              <a:t> &amp; </a:t>
            </a:r>
            <a:r>
              <a:rPr lang="en-US" sz="1600" i="1" dirty="0" err="1">
                <a:solidFill>
                  <a:schemeClr val="bg1"/>
                </a:solidFill>
              </a:rPr>
              <a:t>Régnier</a:t>
            </a:r>
            <a:r>
              <a:rPr lang="en-US" sz="1600" i="1" dirty="0">
                <a:solidFill>
                  <a:schemeClr val="bg1"/>
                </a:solidFill>
              </a:rPr>
              <a:t>, 2014). It means that we can maintain a language through cultural activities (Johnson, 2012). </a:t>
            </a:r>
            <a:endParaRPr lang="en-US" sz="1600" i="1" dirty="0">
              <a:solidFill>
                <a:schemeClr val="bg1"/>
              </a:solidFill>
            </a:endParaRPr>
          </a:p>
          <a:p>
            <a:endParaRPr lang="en-US" sz="1600" dirty="0" smtClean="0">
              <a:solidFill>
                <a:schemeClr val="bg1"/>
              </a:solidFill>
            </a:endParaRPr>
          </a:p>
          <a:p>
            <a:r>
              <a:rPr lang="en-US" sz="1600" dirty="0" smtClean="0">
                <a:solidFill>
                  <a:srgbClr val="FFC000"/>
                </a:solidFill>
              </a:rPr>
              <a:t>Endangered language</a:t>
            </a:r>
          </a:p>
          <a:p>
            <a:r>
              <a:rPr lang="en-US" sz="1600" i="1" dirty="0">
                <a:solidFill>
                  <a:schemeClr val="bg1"/>
                </a:solidFill>
              </a:rPr>
              <a:t>An endangered language is a language that is in danger of extinction, and the phenomenon is called language endangerment (</a:t>
            </a:r>
            <a:r>
              <a:rPr lang="en-US" sz="1600" i="1" dirty="0" err="1">
                <a:solidFill>
                  <a:schemeClr val="bg1"/>
                </a:solidFill>
              </a:rPr>
              <a:t>Tsunoda</a:t>
            </a:r>
            <a:r>
              <a:rPr lang="en-US" sz="1600" i="1" dirty="0">
                <a:solidFill>
                  <a:schemeClr val="bg1"/>
                </a:solidFill>
              </a:rPr>
              <a:t>, 2001).</a:t>
            </a:r>
            <a:endParaRPr lang="en-US" sz="1600" i="1" dirty="0">
              <a:solidFill>
                <a:schemeClr val="bg1"/>
              </a:solidFill>
            </a:endParaRPr>
          </a:p>
        </p:txBody>
      </p:sp>
      <p:sp>
        <p:nvSpPr>
          <p:cNvPr id="4" name="TextBox 3"/>
          <p:cNvSpPr txBox="1"/>
          <p:nvPr/>
        </p:nvSpPr>
        <p:spPr>
          <a:xfrm>
            <a:off x="6422572" y="1959428"/>
            <a:ext cx="5500914" cy="3108543"/>
          </a:xfrm>
          <a:prstGeom prst="rect">
            <a:avLst/>
          </a:prstGeom>
          <a:noFill/>
        </p:spPr>
        <p:txBody>
          <a:bodyPr wrap="square" rtlCol="0">
            <a:spAutoFit/>
          </a:bodyPr>
          <a:lstStyle/>
          <a:p>
            <a:r>
              <a:rPr lang="en-US" b="1" dirty="0" smtClean="0">
                <a:solidFill>
                  <a:srgbClr val="FFC000"/>
                </a:solidFill>
              </a:rPr>
              <a:t>EMPIRICAL REVIEW:</a:t>
            </a:r>
          </a:p>
          <a:p>
            <a:endParaRPr lang="en-US" dirty="0" smtClean="0">
              <a:solidFill>
                <a:schemeClr val="bg1"/>
              </a:solidFill>
            </a:endParaRPr>
          </a:p>
          <a:p>
            <a:pPr marL="285750" indent="-285750">
              <a:buFont typeface="Arial" panose="020B0604020202020204" pitchFamily="34" charset="0"/>
              <a:buChar char="•"/>
            </a:pPr>
            <a:r>
              <a:rPr lang="en-US" sz="1600" dirty="0" smtClean="0">
                <a:solidFill>
                  <a:schemeClr val="bg1"/>
                </a:solidFill>
              </a:rPr>
              <a:t>Arya (2015) identified the reasons why Balinese traditional games were no longer played by Balinese children</a:t>
            </a:r>
          </a:p>
          <a:p>
            <a:pPr marL="285750" indent="-285750">
              <a:buFont typeface="Arial" panose="020B0604020202020204" pitchFamily="34" charset="0"/>
              <a:buChar char="•"/>
            </a:pPr>
            <a:r>
              <a:rPr lang="en-US" sz="1600" dirty="0" smtClean="0">
                <a:solidFill>
                  <a:schemeClr val="bg1"/>
                </a:solidFill>
              </a:rPr>
              <a:t>Lestari et al. (2017) conducted a study to preserve Balinese traditional games by implementing in one of the kindergarten in Bali</a:t>
            </a:r>
          </a:p>
          <a:p>
            <a:pPr marL="285750" indent="-285750">
              <a:buFont typeface="Arial" panose="020B0604020202020204" pitchFamily="34" charset="0"/>
              <a:buChar char="•"/>
            </a:pPr>
            <a:r>
              <a:rPr lang="en-US" sz="1600" dirty="0" err="1" smtClean="0">
                <a:solidFill>
                  <a:schemeClr val="bg1"/>
                </a:solidFill>
              </a:rPr>
              <a:t>Jayendra</a:t>
            </a:r>
            <a:r>
              <a:rPr lang="en-US" sz="1600" dirty="0" smtClean="0">
                <a:solidFill>
                  <a:schemeClr val="bg1"/>
                </a:solidFill>
              </a:rPr>
              <a:t> (2021), </a:t>
            </a:r>
            <a:r>
              <a:rPr lang="en-US" sz="1600" dirty="0" err="1" smtClean="0">
                <a:solidFill>
                  <a:schemeClr val="bg1"/>
                </a:solidFill>
              </a:rPr>
              <a:t>Widiastuti</a:t>
            </a:r>
            <a:r>
              <a:rPr lang="en-US" sz="1600" dirty="0" smtClean="0">
                <a:solidFill>
                  <a:schemeClr val="bg1"/>
                </a:solidFill>
              </a:rPr>
              <a:t> and </a:t>
            </a:r>
            <a:r>
              <a:rPr lang="en-US" sz="1600" dirty="0" err="1" smtClean="0">
                <a:solidFill>
                  <a:schemeClr val="bg1"/>
                </a:solidFill>
              </a:rPr>
              <a:t>Kusuma</a:t>
            </a:r>
            <a:r>
              <a:rPr lang="en-US" sz="1600" dirty="0" smtClean="0">
                <a:solidFill>
                  <a:schemeClr val="bg1"/>
                </a:solidFill>
              </a:rPr>
              <a:t> (2021) implemented Balinese traditional game to teach character education</a:t>
            </a:r>
          </a:p>
          <a:p>
            <a:pPr marL="285750" indent="-285750">
              <a:buFont typeface="Arial" panose="020B0604020202020204" pitchFamily="34" charset="0"/>
              <a:buChar char="•"/>
            </a:pPr>
            <a:r>
              <a:rPr lang="en-US" sz="1600" dirty="0" err="1" smtClean="0">
                <a:solidFill>
                  <a:schemeClr val="bg1"/>
                </a:solidFill>
              </a:rPr>
              <a:t>Yoganantha</a:t>
            </a:r>
            <a:r>
              <a:rPr lang="en-US" sz="1600" dirty="0" smtClean="0">
                <a:solidFill>
                  <a:schemeClr val="bg1"/>
                </a:solidFill>
              </a:rPr>
              <a:t> et al (2021) and Pasta et al. analyzed traditional Balinese game from photography perspectives</a:t>
            </a:r>
          </a:p>
        </p:txBody>
      </p:sp>
      <p:sp>
        <p:nvSpPr>
          <p:cNvPr id="6" name="TextBox 5"/>
          <p:cNvSpPr txBox="1"/>
          <p:nvPr/>
        </p:nvSpPr>
        <p:spPr>
          <a:xfrm>
            <a:off x="5994400" y="5225143"/>
            <a:ext cx="4484915" cy="1015663"/>
          </a:xfrm>
          <a:prstGeom prst="rect">
            <a:avLst/>
          </a:prstGeom>
          <a:noFill/>
        </p:spPr>
        <p:txBody>
          <a:bodyPr wrap="square" rtlCol="0">
            <a:spAutoFit/>
          </a:bodyPr>
          <a:lstStyle/>
          <a:p>
            <a:r>
              <a:rPr lang="en-US" sz="2000" dirty="0" smtClean="0">
                <a:solidFill>
                  <a:srgbClr val="FFC000"/>
                </a:solidFill>
              </a:rPr>
              <a:t>Novelty: </a:t>
            </a:r>
            <a:r>
              <a:rPr lang="en-US" sz="2000" i="1" dirty="0" smtClean="0">
                <a:solidFill>
                  <a:srgbClr val="FFC000"/>
                </a:solidFill>
              </a:rPr>
              <a:t>No study has been conducted to preserve Balinese Traditional Game form linguistics point of view</a:t>
            </a:r>
            <a:endParaRPr lang="en-US" sz="2000" i="1" dirty="0">
              <a:solidFill>
                <a:srgbClr val="FFC000"/>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3372" y="5189686"/>
            <a:ext cx="1640114" cy="1086576"/>
          </a:xfrm>
          <a:prstGeom prst="rect">
            <a:avLst/>
          </a:prstGeom>
        </p:spPr>
      </p:pic>
    </p:spTree>
    <p:extLst>
      <p:ext uri="{BB962C8B-B14F-4D97-AF65-F5344CB8AC3E}">
        <p14:creationId xmlns:p14="http://schemas.microsoft.com/office/powerpoint/2010/main" val="1573074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62857" y="1074057"/>
            <a:ext cx="3831772" cy="584775"/>
          </a:xfrm>
          <a:prstGeom prst="rect">
            <a:avLst/>
          </a:prstGeom>
          <a:noFill/>
        </p:spPr>
        <p:txBody>
          <a:bodyPr wrap="square" rtlCol="0">
            <a:spAutoFit/>
          </a:bodyPr>
          <a:lstStyle/>
          <a:p>
            <a:r>
              <a:rPr lang="en-US" sz="3200" dirty="0" smtClean="0">
                <a:solidFill>
                  <a:schemeClr val="bg1"/>
                </a:solidFill>
              </a:rPr>
              <a:t>METHOD</a:t>
            </a:r>
            <a:endParaRPr lang="en-US" sz="3200" dirty="0">
              <a:solidFill>
                <a:schemeClr val="bg1"/>
              </a:solidFill>
            </a:endParaRPr>
          </a:p>
        </p:txBody>
      </p:sp>
      <p:sp>
        <p:nvSpPr>
          <p:cNvPr id="3" name="TextBox 2"/>
          <p:cNvSpPr txBox="1"/>
          <p:nvPr/>
        </p:nvSpPr>
        <p:spPr>
          <a:xfrm>
            <a:off x="478971" y="2032000"/>
            <a:ext cx="7924800" cy="3477875"/>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solidFill>
                  <a:schemeClr val="bg1"/>
                </a:solidFill>
              </a:rPr>
              <a:t>This study can be classified as an ethno-linguistics study that aims to preserve Balinese traditional lexicons.</a:t>
            </a:r>
          </a:p>
          <a:p>
            <a:pPr marL="285750" indent="-285750">
              <a:buFont typeface="Arial" panose="020B0604020202020204" pitchFamily="34" charset="0"/>
              <a:buChar char="•"/>
            </a:pPr>
            <a:r>
              <a:rPr lang="en-US" sz="2200" dirty="0" smtClean="0">
                <a:solidFill>
                  <a:schemeClr val="bg1"/>
                </a:solidFill>
              </a:rPr>
              <a:t>The </a:t>
            </a:r>
            <a:r>
              <a:rPr lang="en-US" sz="2200" dirty="0">
                <a:solidFill>
                  <a:schemeClr val="bg1"/>
                </a:solidFill>
              </a:rPr>
              <a:t>researchers collected the data through </a:t>
            </a:r>
            <a:r>
              <a:rPr lang="en-US" sz="2200" dirty="0">
                <a:solidFill>
                  <a:srgbClr val="FFC000"/>
                </a:solidFill>
              </a:rPr>
              <a:t>interviews. </a:t>
            </a:r>
            <a:endParaRPr lang="en-US" sz="2200" dirty="0" smtClean="0">
              <a:solidFill>
                <a:srgbClr val="FFC000"/>
              </a:solidFill>
            </a:endParaRPr>
          </a:p>
          <a:p>
            <a:pPr marL="285750" indent="-285750">
              <a:buFont typeface="Arial" panose="020B0604020202020204" pitchFamily="34" charset="0"/>
              <a:buChar char="•"/>
            </a:pPr>
            <a:r>
              <a:rPr lang="en-US" sz="2200" dirty="0" smtClean="0">
                <a:solidFill>
                  <a:schemeClr val="bg1"/>
                </a:solidFill>
              </a:rPr>
              <a:t>The </a:t>
            </a:r>
            <a:r>
              <a:rPr lang="en-US" sz="2200" dirty="0">
                <a:solidFill>
                  <a:schemeClr val="bg1"/>
                </a:solidFill>
              </a:rPr>
              <a:t>samples of the study were selected through a </a:t>
            </a:r>
            <a:r>
              <a:rPr lang="en-US" sz="2200" dirty="0">
                <a:solidFill>
                  <a:srgbClr val="FFC000"/>
                </a:solidFill>
              </a:rPr>
              <a:t>snowballing technique</a:t>
            </a:r>
            <a:r>
              <a:rPr lang="en-US" sz="2200" dirty="0">
                <a:solidFill>
                  <a:schemeClr val="bg1"/>
                </a:solidFill>
              </a:rPr>
              <a:t>. </a:t>
            </a:r>
            <a:r>
              <a:rPr lang="en-US" sz="2200" dirty="0" smtClean="0">
                <a:solidFill>
                  <a:schemeClr val="bg1"/>
                </a:solidFill>
              </a:rPr>
              <a:t>One </a:t>
            </a:r>
            <a:r>
              <a:rPr lang="en-US" sz="2200" dirty="0">
                <a:solidFill>
                  <a:schemeClr val="bg1"/>
                </a:solidFill>
              </a:rPr>
              <a:t>key informant and four supporting informants were </a:t>
            </a:r>
            <a:r>
              <a:rPr lang="en-US" sz="2200" dirty="0" smtClean="0">
                <a:solidFill>
                  <a:schemeClr val="bg1"/>
                </a:solidFill>
              </a:rPr>
              <a:t>involved </a:t>
            </a:r>
            <a:r>
              <a:rPr lang="en-US" sz="2200" dirty="0">
                <a:solidFill>
                  <a:schemeClr val="bg1"/>
                </a:solidFill>
              </a:rPr>
              <a:t>in this </a:t>
            </a:r>
            <a:r>
              <a:rPr lang="en-US" sz="2200" dirty="0" smtClean="0">
                <a:solidFill>
                  <a:schemeClr val="bg1"/>
                </a:solidFill>
              </a:rPr>
              <a:t>study.</a:t>
            </a:r>
          </a:p>
          <a:p>
            <a:pPr marL="285750" indent="-285750">
              <a:buFont typeface="Arial" panose="020B0604020202020204" pitchFamily="34" charset="0"/>
              <a:buChar char="•"/>
            </a:pPr>
            <a:r>
              <a:rPr lang="en-US" sz="2200" dirty="0" smtClean="0">
                <a:solidFill>
                  <a:schemeClr val="bg1"/>
                </a:solidFill>
              </a:rPr>
              <a:t>Data </a:t>
            </a:r>
            <a:r>
              <a:rPr lang="en-US" sz="2200" dirty="0" smtClean="0">
                <a:solidFill>
                  <a:srgbClr val="FFC000"/>
                </a:solidFill>
              </a:rPr>
              <a:t>trustworthiness</a:t>
            </a:r>
            <a:r>
              <a:rPr lang="en-US" sz="2200" dirty="0" smtClean="0">
                <a:solidFill>
                  <a:schemeClr val="bg1"/>
                </a:solidFill>
              </a:rPr>
              <a:t> was evaluated using </a:t>
            </a:r>
            <a:r>
              <a:rPr lang="en-US" sz="2200" dirty="0" smtClean="0">
                <a:solidFill>
                  <a:srgbClr val="FFC000"/>
                </a:solidFill>
              </a:rPr>
              <a:t>source triangulation </a:t>
            </a:r>
          </a:p>
          <a:p>
            <a:pPr marL="285750" indent="-285750">
              <a:buFont typeface="Arial" panose="020B0604020202020204" pitchFamily="34" charset="0"/>
              <a:buChar char="•"/>
            </a:pPr>
            <a:r>
              <a:rPr lang="en-US" sz="2200" dirty="0" smtClean="0">
                <a:solidFill>
                  <a:schemeClr val="bg1"/>
                </a:solidFill>
              </a:rPr>
              <a:t>The collected data were analyzed qualitatively using </a:t>
            </a:r>
            <a:r>
              <a:rPr lang="en-US" sz="2200" dirty="0" smtClean="0">
                <a:solidFill>
                  <a:srgbClr val="FFC000"/>
                </a:solidFill>
              </a:rPr>
              <a:t>interactive data analysis model</a:t>
            </a:r>
            <a:r>
              <a:rPr lang="en-US" sz="2200" dirty="0" smtClean="0">
                <a:solidFill>
                  <a:schemeClr val="bg1"/>
                </a:solidFill>
              </a:rPr>
              <a:t> that consisted of three steps, data reduction, data display, and conclusion drawing/verification</a:t>
            </a:r>
            <a:endParaRPr lang="en-US" sz="2200"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2176" y="2426349"/>
            <a:ext cx="2392393" cy="23923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1991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nodeType="clickEffect">
                                  <p:stCondLst>
                                    <p:cond delay="0"/>
                                  </p:stCondLst>
                                  <p:childTnLst>
                                    <p:animMotion origin="layout" path="M -1.875E-6 1.85185E-6 L -1.875E-6 -0.23866 " pathEditMode="relative" rAng="0" ptsTypes="AA">
                                      <p:cBhvr>
                                        <p:cTn id="13" dur="2000" fill="hold"/>
                                        <p:tgtEl>
                                          <p:spTgt spid="4"/>
                                        </p:tgtEl>
                                        <p:attrNameLst>
                                          <p:attrName>ppt_x</p:attrName>
                                          <p:attrName>ppt_y</p:attrName>
                                        </p:attrNameLst>
                                      </p:cBhvr>
                                      <p:rCtr x="0" y="-119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62857" y="1074057"/>
            <a:ext cx="3831772" cy="584775"/>
          </a:xfrm>
          <a:prstGeom prst="rect">
            <a:avLst/>
          </a:prstGeom>
          <a:noFill/>
        </p:spPr>
        <p:txBody>
          <a:bodyPr wrap="square" rtlCol="0">
            <a:spAutoFit/>
          </a:bodyPr>
          <a:lstStyle/>
          <a:p>
            <a:r>
              <a:rPr lang="en-US" sz="3200" dirty="0" smtClean="0">
                <a:solidFill>
                  <a:schemeClr val="bg1"/>
                </a:solidFill>
              </a:rPr>
              <a:t>FINDING</a:t>
            </a:r>
            <a:endParaRPr lang="en-US" sz="3200" dirty="0">
              <a:solidFill>
                <a:schemeClr val="bg1"/>
              </a:solidFill>
            </a:endParaRPr>
          </a:p>
        </p:txBody>
      </p:sp>
      <p:sp>
        <p:nvSpPr>
          <p:cNvPr id="3" name="TextBox 2"/>
          <p:cNvSpPr txBox="1"/>
          <p:nvPr/>
        </p:nvSpPr>
        <p:spPr>
          <a:xfrm>
            <a:off x="464457" y="1973943"/>
            <a:ext cx="2931886" cy="4247317"/>
          </a:xfrm>
          <a:prstGeom prst="rect">
            <a:avLst/>
          </a:prstGeom>
          <a:noFill/>
        </p:spPr>
        <p:txBody>
          <a:bodyPr wrap="square" rtlCol="0">
            <a:spAutoFit/>
          </a:bodyPr>
          <a:lstStyle/>
          <a:p>
            <a:r>
              <a:rPr lang="en-US" dirty="0" smtClean="0">
                <a:solidFill>
                  <a:srgbClr val="FFC000"/>
                </a:solidFill>
              </a:rPr>
              <a:t>LEXICON CLASSIFICATION</a:t>
            </a:r>
          </a:p>
          <a:p>
            <a:endParaRPr lang="en-US" dirty="0">
              <a:solidFill>
                <a:schemeClr val="bg1"/>
              </a:solidFill>
            </a:endParaRPr>
          </a:p>
          <a:p>
            <a:r>
              <a:rPr lang="en-US" dirty="0" smtClean="0">
                <a:solidFill>
                  <a:schemeClr val="bg1"/>
                </a:solidFill>
              </a:rPr>
              <a:t>Names of game:</a:t>
            </a:r>
          </a:p>
          <a:p>
            <a:r>
              <a:rPr lang="en-US" dirty="0" smtClean="0">
                <a:solidFill>
                  <a:schemeClr val="bg1"/>
                </a:solidFill>
              </a:rPr>
              <a:t>22 lexicons</a:t>
            </a:r>
            <a:endParaRPr lang="en-US" dirty="0">
              <a:solidFill>
                <a:schemeClr val="bg1"/>
              </a:solidFill>
            </a:endParaRPr>
          </a:p>
          <a:p>
            <a:endParaRPr lang="en-US" dirty="0" smtClean="0">
              <a:solidFill>
                <a:schemeClr val="bg1"/>
              </a:solidFill>
            </a:endParaRPr>
          </a:p>
          <a:p>
            <a:r>
              <a:rPr lang="en-US" dirty="0" smtClean="0">
                <a:solidFill>
                  <a:schemeClr val="bg1"/>
                </a:solidFill>
              </a:rPr>
              <a:t>Game Tools:</a:t>
            </a:r>
          </a:p>
          <a:p>
            <a:r>
              <a:rPr lang="en-US" dirty="0" smtClean="0">
                <a:solidFill>
                  <a:schemeClr val="bg1"/>
                </a:solidFill>
              </a:rPr>
              <a:t>30 lexicons </a:t>
            </a:r>
          </a:p>
          <a:p>
            <a:endParaRPr lang="en-US" dirty="0">
              <a:solidFill>
                <a:schemeClr val="bg1"/>
              </a:solidFill>
            </a:endParaRPr>
          </a:p>
          <a:p>
            <a:endParaRPr lang="en-US" dirty="0" smtClean="0">
              <a:solidFill>
                <a:schemeClr val="bg1"/>
              </a:solidFill>
            </a:endParaRPr>
          </a:p>
          <a:p>
            <a:r>
              <a:rPr lang="en-US" dirty="0" smtClean="0">
                <a:solidFill>
                  <a:schemeClr val="bg1"/>
                </a:solidFill>
              </a:rPr>
              <a:t>Game rules:</a:t>
            </a:r>
          </a:p>
          <a:p>
            <a:r>
              <a:rPr lang="en-US" dirty="0" smtClean="0">
                <a:solidFill>
                  <a:schemeClr val="bg1"/>
                </a:solidFill>
              </a:rPr>
              <a:t>34 lexicons </a:t>
            </a:r>
          </a:p>
          <a:p>
            <a:endParaRPr lang="en-US" dirty="0">
              <a:solidFill>
                <a:schemeClr val="bg1"/>
              </a:solidFill>
            </a:endParaRPr>
          </a:p>
          <a:p>
            <a:endParaRPr lang="en-US" dirty="0" smtClean="0">
              <a:solidFill>
                <a:schemeClr val="bg1"/>
              </a:solidFill>
            </a:endParaRPr>
          </a:p>
          <a:p>
            <a:r>
              <a:rPr lang="en-US" dirty="0" smtClean="0">
                <a:solidFill>
                  <a:srgbClr val="FFC000"/>
                </a:solidFill>
              </a:rPr>
              <a:t>TOTAL: 86 lexicons</a:t>
            </a:r>
            <a:endParaRPr lang="en-US" dirty="0">
              <a:solidFill>
                <a:srgbClr val="FFC000"/>
              </a:solidFill>
            </a:endParaRPr>
          </a:p>
          <a:p>
            <a:endParaRPr lang="en-US" dirty="0" smtClean="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212317816"/>
              </p:ext>
            </p:extLst>
          </p:nvPr>
        </p:nvGraphicFramePr>
        <p:xfrm>
          <a:off x="4194629" y="4620986"/>
          <a:ext cx="5937250" cy="1714500"/>
        </p:xfrm>
        <a:graphic>
          <a:graphicData uri="http://schemas.openxmlformats.org/drawingml/2006/table">
            <a:tbl>
              <a:tblPr firstRow="1" firstCol="1" bandRow="1">
                <a:tableStyleId>{5C22544A-7EE6-4342-B048-85BDC9FD1C3A}</a:tableStyleId>
              </a:tblPr>
              <a:tblGrid>
                <a:gridCol w="1595755"/>
                <a:gridCol w="1447165"/>
                <a:gridCol w="1447165"/>
                <a:gridCol w="1447165"/>
              </a:tblGrid>
              <a:tr h="0">
                <a:tc gridSpan="4">
                  <a:txBody>
                    <a:bodyPr/>
                    <a:lstStyle/>
                    <a:p>
                      <a:pPr marL="0" marR="0" algn="ctr">
                        <a:lnSpc>
                          <a:spcPct val="107000"/>
                        </a:lnSpc>
                        <a:spcBef>
                          <a:spcPts val="0"/>
                        </a:spcBef>
                        <a:spcAft>
                          <a:spcPts val="0"/>
                        </a:spcAft>
                      </a:pPr>
                      <a:r>
                        <a:rPr lang="en-US" sz="1100">
                          <a:effectLst/>
                        </a:rPr>
                        <a:t>RULES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7000"/>
                        </a:lnSpc>
                        <a:spcBef>
                          <a:spcPts val="0"/>
                        </a:spcBef>
                        <a:spcAft>
                          <a:spcPts val="0"/>
                        </a:spcAft>
                      </a:pPr>
                      <a:r>
                        <a:rPr lang="en-US" sz="1100">
                          <a:effectLst/>
                        </a:rPr>
                        <a:t>Pekembar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Embung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Munggah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Curub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Saya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Cak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Ngalih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Mabulet ginting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Ngencel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Bebeh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Mengkeb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Meong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Ngandong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Menang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Negen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Bikul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Ngenyang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Kalah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Genuk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Mesulub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 Jaran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Sapih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Celeng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Nyongkok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Sut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Nyerah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Ngajet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Ngemel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Jaga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Manggis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Cub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Melinggeb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Bataran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err="1">
                          <a:effectLst/>
                        </a:rPr>
                        <a:t>Curik</a:t>
                      </a: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559114862"/>
              </p:ext>
            </p:extLst>
          </p:nvPr>
        </p:nvGraphicFramePr>
        <p:xfrm>
          <a:off x="4194629" y="2903763"/>
          <a:ext cx="5937250" cy="1543050"/>
        </p:xfrm>
        <a:graphic>
          <a:graphicData uri="http://schemas.openxmlformats.org/drawingml/2006/table">
            <a:tbl>
              <a:tblPr firstRow="1" firstCol="1" bandRow="1">
                <a:tableStyleId>{5C22544A-7EE6-4342-B048-85BDC9FD1C3A}</a:tableStyleId>
              </a:tblPr>
              <a:tblGrid>
                <a:gridCol w="1654175"/>
                <a:gridCol w="1485900"/>
                <a:gridCol w="1314450"/>
                <a:gridCol w="1482725"/>
              </a:tblGrid>
              <a:tr h="0">
                <a:tc gridSpan="4">
                  <a:txBody>
                    <a:bodyPr/>
                    <a:lstStyle/>
                    <a:p>
                      <a:pPr marL="0" marR="0" algn="ctr">
                        <a:lnSpc>
                          <a:spcPct val="107000"/>
                        </a:lnSpc>
                        <a:spcBef>
                          <a:spcPts val="0"/>
                        </a:spcBef>
                        <a:spcAft>
                          <a:spcPts val="0"/>
                        </a:spcAft>
                      </a:pPr>
                      <a:r>
                        <a:rPr lang="en-US" sz="1100" dirty="0">
                          <a:effectLst/>
                        </a:rPr>
                        <a:t>TOOL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7000"/>
                        </a:lnSpc>
                        <a:spcBef>
                          <a:spcPts val="0"/>
                        </a:spcBef>
                        <a:spcAft>
                          <a:spcPts val="0"/>
                        </a:spcAft>
                      </a:pPr>
                      <a:r>
                        <a:rPr lang="en-US" sz="1100" dirty="0" err="1">
                          <a:effectLst/>
                        </a:rPr>
                        <a:t>Taji-tajian</a:t>
                      </a: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Sanan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Telebing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Guwangan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Don jarak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Keroncongan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Ende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Ikut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Don waru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Lampit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Gitikan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Kaluk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Tedeng aling-aling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Pis bolong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Suntik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Kebo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Klangsah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Sen bengol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Katik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Cikar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Siap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Klip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Keraras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Gedebeg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Tajog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Ketip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Layangan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Benang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Tiing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Talen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16767744"/>
              </p:ext>
            </p:extLst>
          </p:nvPr>
        </p:nvGraphicFramePr>
        <p:xfrm>
          <a:off x="4194629" y="1414948"/>
          <a:ext cx="5921827" cy="1318133"/>
        </p:xfrm>
        <a:graphic>
          <a:graphicData uri="http://schemas.openxmlformats.org/drawingml/2006/table">
            <a:tbl>
              <a:tblPr firstRow="1" firstCol="1" bandRow="1">
                <a:tableStyleId>{5C22544A-7EE6-4342-B048-85BDC9FD1C3A}</a:tableStyleId>
              </a:tblPr>
              <a:tblGrid>
                <a:gridCol w="1485754"/>
                <a:gridCol w="1568516"/>
                <a:gridCol w="1292420"/>
                <a:gridCol w="1575137"/>
              </a:tblGrid>
              <a:tr h="0">
                <a:tc gridSpan="4">
                  <a:txBody>
                    <a:bodyPr/>
                    <a:lstStyle/>
                    <a:p>
                      <a:pPr marL="0" marR="0" algn="ctr">
                        <a:lnSpc>
                          <a:spcPct val="107000"/>
                        </a:lnSpc>
                        <a:spcBef>
                          <a:spcPts val="0"/>
                        </a:spcBef>
                        <a:spcAft>
                          <a:spcPts val="0"/>
                        </a:spcAft>
                      </a:pPr>
                      <a:r>
                        <a:rPr lang="en-US" sz="1200">
                          <a:effectLst/>
                        </a:rPr>
                        <a:t>NAMES OF THE GAME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7000"/>
                        </a:lnSpc>
                        <a:spcBef>
                          <a:spcPts val="0"/>
                        </a:spcBef>
                        <a:spcAft>
                          <a:spcPts val="0"/>
                        </a:spcAft>
                      </a:pPr>
                      <a:r>
                        <a:rPr lang="en-US" sz="1200" dirty="0" err="1">
                          <a:effectLst/>
                        </a:rPr>
                        <a:t>Siap-siapan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Maceleng-celengan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Tajen-tajenan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Makelas-kelasan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200" dirty="0" err="1">
                          <a:effectLst/>
                        </a:rPr>
                        <a:t>Matembing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err="1">
                          <a:effectLst/>
                        </a:rPr>
                        <a:t>Mameong-meongan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Masuntik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Gebug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200">
                          <a:effectLst/>
                        </a:rPr>
                        <a:t>Magala-galaan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err="1">
                          <a:effectLst/>
                        </a:rPr>
                        <a:t>Masujang-sujang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Maunti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Macepetan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200">
                          <a:effectLst/>
                        </a:rPr>
                        <a:t>Mageri-gerian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err="1">
                          <a:effectLst/>
                        </a:rPr>
                        <a:t>Macurik</a:t>
                      </a:r>
                      <a:r>
                        <a:rPr lang="en-US" sz="1200" dirty="0">
                          <a:effectLst/>
                        </a:rPr>
                        <a:t> </a:t>
                      </a:r>
                      <a:r>
                        <a:rPr lang="en-US" sz="1200" dirty="0" err="1">
                          <a:effectLst/>
                        </a:rPr>
                        <a:t>manggis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err="1">
                          <a:effectLst/>
                        </a:rPr>
                        <a:t>Madayung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Magemuk-gemukan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200">
                          <a:effectLst/>
                        </a:rPr>
                        <a:t>Matajog/Tajog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Malekenting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err="1">
                          <a:effectLst/>
                        </a:rPr>
                        <a:t>Malayangan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err="1">
                          <a:effectLst/>
                        </a:rPr>
                        <a:t>Macingklak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200">
                          <a:effectLst/>
                        </a:rPr>
                        <a:t>Makepung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Mancan-macanan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8508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62857" y="1074057"/>
            <a:ext cx="3831772" cy="584775"/>
          </a:xfrm>
          <a:prstGeom prst="rect">
            <a:avLst/>
          </a:prstGeom>
          <a:noFill/>
        </p:spPr>
        <p:txBody>
          <a:bodyPr wrap="square" rtlCol="0">
            <a:spAutoFit/>
          </a:bodyPr>
          <a:lstStyle/>
          <a:p>
            <a:r>
              <a:rPr lang="en-US" sz="3200" dirty="0" smtClean="0">
                <a:solidFill>
                  <a:schemeClr val="bg1"/>
                </a:solidFill>
              </a:rPr>
              <a:t>FINDING</a:t>
            </a:r>
            <a:endParaRPr lang="en-US" sz="3200" dirty="0">
              <a:solidFill>
                <a:schemeClr val="bg1"/>
              </a:solidFill>
            </a:endParaRPr>
          </a:p>
        </p:txBody>
      </p:sp>
      <p:sp>
        <p:nvSpPr>
          <p:cNvPr id="4" name="TextBox 3"/>
          <p:cNvSpPr txBox="1"/>
          <p:nvPr/>
        </p:nvSpPr>
        <p:spPr>
          <a:xfrm>
            <a:off x="362857" y="2162629"/>
            <a:ext cx="2931886" cy="3785652"/>
          </a:xfrm>
          <a:prstGeom prst="rect">
            <a:avLst/>
          </a:prstGeom>
          <a:noFill/>
        </p:spPr>
        <p:txBody>
          <a:bodyPr wrap="square" rtlCol="0">
            <a:spAutoFit/>
          </a:bodyPr>
          <a:lstStyle/>
          <a:p>
            <a:r>
              <a:rPr lang="en-US" sz="2400" dirty="0" smtClean="0">
                <a:solidFill>
                  <a:srgbClr val="FFC000"/>
                </a:solidFill>
              </a:rPr>
              <a:t>WORD CLASS</a:t>
            </a:r>
          </a:p>
          <a:p>
            <a:endParaRPr lang="en-US" sz="2400" dirty="0">
              <a:solidFill>
                <a:schemeClr val="bg1"/>
              </a:solidFill>
            </a:endParaRPr>
          </a:p>
          <a:p>
            <a:r>
              <a:rPr lang="en-US" sz="2400" dirty="0" smtClean="0">
                <a:solidFill>
                  <a:srgbClr val="FFC000"/>
                </a:solidFill>
              </a:rPr>
              <a:t>Noun:</a:t>
            </a:r>
          </a:p>
          <a:p>
            <a:r>
              <a:rPr lang="en-US" sz="2400" i="1" dirty="0" smtClean="0">
                <a:solidFill>
                  <a:schemeClr val="bg1"/>
                </a:solidFill>
              </a:rPr>
              <a:t>62 lexicons</a:t>
            </a:r>
            <a:endParaRPr lang="en-US" sz="2400" i="1" dirty="0">
              <a:solidFill>
                <a:schemeClr val="bg1"/>
              </a:solidFill>
            </a:endParaRPr>
          </a:p>
          <a:p>
            <a:endParaRPr lang="en-US" sz="2400" dirty="0" smtClean="0">
              <a:solidFill>
                <a:schemeClr val="bg1"/>
              </a:solidFill>
            </a:endParaRPr>
          </a:p>
          <a:p>
            <a:r>
              <a:rPr lang="en-US" sz="2400" dirty="0" smtClean="0">
                <a:solidFill>
                  <a:srgbClr val="FFC000"/>
                </a:solidFill>
              </a:rPr>
              <a:t>Verbs:</a:t>
            </a:r>
          </a:p>
          <a:p>
            <a:r>
              <a:rPr lang="en-US" sz="2400" i="1" dirty="0" smtClean="0">
                <a:solidFill>
                  <a:schemeClr val="bg1"/>
                </a:solidFill>
              </a:rPr>
              <a:t>27 lexicons </a:t>
            </a:r>
          </a:p>
          <a:p>
            <a:endParaRPr lang="en-US" sz="2400" dirty="0" smtClean="0">
              <a:solidFill>
                <a:schemeClr val="bg1"/>
              </a:solidFill>
            </a:endParaRPr>
          </a:p>
          <a:p>
            <a:r>
              <a:rPr lang="en-US" sz="2400" dirty="0" smtClean="0">
                <a:solidFill>
                  <a:srgbClr val="FFC000"/>
                </a:solidFill>
              </a:rPr>
              <a:t>Adjective:</a:t>
            </a:r>
          </a:p>
          <a:p>
            <a:r>
              <a:rPr lang="en-US" sz="2400" i="1" dirty="0">
                <a:solidFill>
                  <a:schemeClr val="bg1"/>
                </a:solidFill>
              </a:rPr>
              <a:t>5</a:t>
            </a:r>
            <a:r>
              <a:rPr lang="en-US" sz="2400" i="1" dirty="0" smtClean="0">
                <a:solidFill>
                  <a:schemeClr val="bg1"/>
                </a:solidFill>
              </a:rPr>
              <a:t> lexicons </a:t>
            </a:r>
            <a:endParaRPr lang="en-US" sz="2400" i="1"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34524052"/>
              </p:ext>
            </p:extLst>
          </p:nvPr>
        </p:nvGraphicFramePr>
        <p:xfrm>
          <a:off x="3004459" y="1658832"/>
          <a:ext cx="8113486" cy="2511432"/>
        </p:xfrm>
        <a:graphic>
          <a:graphicData uri="http://schemas.openxmlformats.org/drawingml/2006/table">
            <a:tbl>
              <a:tblPr firstRow="1" firstCol="1" bandRow="1">
                <a:tableStyleId>{5C22544A-7EE6-4342-B048-85BDC9FD1C3A}</a:tableStyleId>
              </a:tblPr>
              <a:tblGrid>
                <a:gridCol w="1948105"/>
                <a:gridCol w="1796248"/>
                <a:gridCol w="1312909"/>
                <a:gridCol w="1654804"/>
                <a:gridCol w="1401420"/>
              </a:tblGrid>
              <a:tr h="0">
                <a:tc gridSpan="5">
                  <a:txBody>
                    <a:bodyPr/>
                    <a:lstStyle/>
                    <a:p>
                      <a:pPr marL="0" marR="0" algn="ctr">
                        <a:lnSpc>
                          <a:spcPct val="107000"/>
                        </a:lnSpc>
                        <a:spcBef>
                          <a:spcPts val="0"/>
                        </a:spcBef>
                        <a:spcAft>
                          <a:spcPts val="0"/>
                        </a:spcAft>
                      </a:pPr>
                      <a:r>
                        <a:rPr lang="en-US" sz="1100" dirty="0">
                          <a:effectLst/>
                        </a:rPr>
                        <a:t>NOUN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nSpc>
                          <a:spcPct val="107000"/>
                        </a:lnSpc>
                        <a:spcBef>
                          <a:spcPts val="0"/>
                        </a:spcBef>
                        <a:spcAft>
                          <a:spcPts val="0"/>
                        </a:spcAft>
                      </a:pPr>
                      <a:r>
                        <a:rPr lang="en-US" sz="1100">
                          <a:effectLst/>
                        </a:rPr>
                        <a:t>Siap-siapan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Taji-tajian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Talen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Macurik manggis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Kebo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Matembing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Don jarak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Kaluk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Malekenting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Sanan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Magala-galaan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Don waru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Telebing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Mancan-macanan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Keroncongan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Mageri-gerian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Tedeng aling-aling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Ende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Makelas-kelasan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Lampit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Matajog/Tajog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Klangsah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Gitikan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Gebug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Pis bolong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Makepung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Siap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Suntik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Tajen-tajenan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Sen bengol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dirty="0" err="1">
                          <a:effectLst/>
                        </a:rPr>
                        <a:t>Magemuk-gemukan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Tajog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Katik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Masuntik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Klip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Maceleng-celengan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Tiing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Keraras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Maunti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Ketip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Mameong-meongan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Cikar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Layangan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Madayung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Macingklak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Masujang-sujang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Gedebeg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Benang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Malayangan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Macepetan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Ikut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Guwangan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Jaran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Genuk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Celeng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Meong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Bikul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Bataran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Bebeh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Embung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07000"/>
                        </a:lnSpc>
                        <a:spcBef>
                          <a:spcPts val="0"/>
                        </a:spcBef>
                        <a:spcAft>
                          <a:spcPts val="0"/>
                        </a:spcAft>
                      </a:pPr>
                      <a:r>
                        <a:rPr lang="en-US" sz="1100">
                          <a:effectLst/>
                        </a:rPr>
                        <a:t>Curik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Manggis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Mabulet ginting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81155685"/>
              </p:ext>
            </p:extLst>
          </p:nvPr>
        </p:nvGraphicFramePr>
        <p:xfrm>
          <a:off x="2989942" y="4501466"/>
          <a:ext cx="8113485" cy="538164"/>
        </p:xfrm>
        <a:graphic>
          <a:graphicData uri="http://schemas.openxmlformats.org/drawingml/2006/table">
            <a:tbl>
              <a:tblPr firstRow="1" firstCol="1" bandRow="1">
                <a:tableStyleId>{5C22544A-7EE6-4342-B048-85BDC9FD1C3A}</a:tableStyleId>
              </a:tblPr>
              <a:tblGrid>
                <a:gridCol w="1663482"/>
                <a:gridCol w="1659143"/>
                <a:gridCol w="1649597"/>
                <a:gridCol w="1650465"/>
                <a:gridCol w="1490798"/>
              </a:tblGrid>
              <a:tr h="0">
                <a:tc>
                  <a:txBody>
                    <a:bodyPr/>
                    <a:lstStyle/>
                    <a:p>
                      <a:pPr marL="0" marR="0" algn="ctr">
                        <a:lnSpc>
                          <a:spcPct val="107000"/>
                        </a:lnSpc>
                        <a:spcBef>
                          <a:spcPts val="0"/>
                        </a:spcBef>
                        <a:spcAft>
                          <a:spcPts val="0"/>
                        </a:spcAft>
                      </a:pPr>
                      <a:r>
                        <a:rPr lang="en-US" sz="1100">
                          <a:effectLst/>
                        </a:rPr>
                        <a:t>Ngencel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Curub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Ngalih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Ngajet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Munggah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Ngandong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Mesulub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Mengkeb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Cub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Ngemel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lnSpc>
                          <a:spcPct val="107000"/>
                        </a:lnSpc>
                        <a:spcBef>
                          <a:spcPts val="0"/>
                        </a:spcBef>
                        <a:spcAft>
                          <a:spcPts val="0"/>
                        </a:spcAft>
                      </a:pPr>
                      <a:r>
                        <a:rPr lang="en-US" sz="1100">
                          <a:effectLst/>
                        </a:rPr>
                        <a:t>Ngenyang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Nyongkok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Negen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Jaga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79469900"/>
              </p:ext>
            </p:extLst>
          </p:nvPr>
        </p:nvGraphicFramePr>
        <p:xfrm>
          <a:off x="2996744" y="5508170"/>
          <a:ext cx="8121198" cy="210457"/>
        </p:xfrm>
        <a:graphic>
          <a:graphicData uri="http://schemas.openxmlformats.org/drawingml/2006/table">
            <a:tbl>
              <a:tblPr firstRow="1" firstCol="1" bandRow="1">
                <a:tableStyleId>{5C22544A-7EE6-4342-B048-85BDC9FD1C3A}</a:tableStyleId>
              </a:tblPr>
              <a:tblGrid>
                <a:gridCol w="1700674"/>
                <a:gridCol w="1605131"/>
                <a:gridCol w="1605131"/>
                <a:gridCol w="1605131"/>
                <a:gridCol w="1605131"/>
              </a:tblGrid>
              <a:tr h="210457">
                <a:tc>
                  <a:txBody>
                    <a:bodyPr/>
                    <a:lstStyle/>
                    <a:p>
                      <a:pPr marL="0" marR="0" algn="ctr">
                        <a:lnSpc>
                          <a:spcPct val="107000"/>
                        </a:lnSpc>
                        <a:spcBef>
                          <a:spcPts val="0"/>
                        </a:spcBef>
                        <a:spcAft>
                          <a:spcPts val="0"/>
                        </a:spcAft>
                      </a:pPr>
                      <a:r>
                        <a:rPr lang="en-US" sz="1100">
                          <a:effectLst/>
                        </a:rPr>
                        <a:t>Cak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Menang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Kalah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Sapih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err="1">
                          <a:effectLst/>
                        </a:rPr>
                        <a:t>Nyerah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68549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62856" y="1074057"/>
            <a:ext cx="6429829" cy="584775"/>
          </a:xfrm>
          <a:prstGeom prst="rect">
            <a:avLst/>
          </a:prstGeom>
          <a:noFill/>
        </p:spPr>
        <p:txBody>
          <a:bodyPr wrap="square" rtlCol="0">
            <a:spAutoFit/>
          </a:bodyPr>
          <a:lstStyle/>
          <a:p>
            <a:r>
              <a:rPr lang="en-US" sz="3200" dirty="0" smtClean="0">
                <a:solidFill>
                  <a:schemeClr val="bg1"/>
                </a:solidFill>
              </a:rPr>
              <a:t>CONCLUSION &amp; SUGGESTION</a:t>
            </a:r>
            <a:endParaRPr lang="en-US" sz="3200" dirty="0">
              <a:solidFill>
                <a:schemeClr val="bg1"/>
              </a:solidFill>
            </a:endParaRPr>
          </a:p>
        </p:txBody>
      </p:sp>
      <p:sp>
        <p:nvSpPr>
          <p:cNvPr id="5" name="TextBox 4"/>
          <p:cNvSpPr txBox="1"/>
          <p:nvPr/>
        </p:nvSpPr>
        <p:spPr>
          <a:xfrm>
            <a:off x="769258" y="1973942"/>
            <a:ext cx="10276114" cy="4154984"/>
          </a:xfrm>
          <a:prstGeom prst="rect">
            <a:avLst/>
          </a:prstGeom>
          <a:noFill/>
        </p:spPr>
        <p:txBody>
          <a:bodyPr wrap="square" rtlCol="0">
            <a:spAutoFit/>
          </a:bodyPr>
          <a:lstStyle/>
          <a:p>
            <a:r>
              <a:rPr lang="en-US" sz="2400" dirty="0" smtClean="0">
                <a:solidFill>
                  <a:schemeClr val="accent4"/>
                </a:solidFill>
              </a:rPr>
              <a:t>This study concluded that:</a:t>
            </a:r>
          </a:p>
          <a:p>
            <a:pPr marL="342900" indent="-342900">
              <a:buAutoNum type="arabicPeriod"/>
            </a:pPr>
            <a:r>
              <a:rPr lang="en-US" sz="2400" dirty="0" smtClean="0">
                <a:solidFill>
                  <a:schemeClr val="bg1"/>
                </a:solidFill>
              </a:rPr>
              <a:t>There were 22 traditional games with total </a:t>
            </a:r>
            <a:r>
              <a:rPr lang="en-US" sz="2400" dirty="0">
                <a:solidFill>
                  <a:schemeClr val="bg1"/>
                </a:solidFill>
              </a:rPr>
              <a:t>86 </a:t>
            </a:r>
            <a:r>
              <a:rPr lang="en-US" sz="2400" dirty="0" smtClean="0">
                <a:solidFill>
                  <a:schemeClr val="bg1"/>
                </a:solidFill>
              </a:rPr>
              <a:t>lexicons were identified in this study that can be classified into names of game, tool, and rules. </a:t>
            </a:r>
          </a:p>
          <a:p>
            <a:pPr marL="342900" indent="-342900">
              <a:buAutoNum type="arabicPeriod"/>
            </a:pPr>
            <a:r>
              <a:rPr lang="en-US" sz="2400" dirty="0" smtClean="0">
                <a:solidFill>
                  <a:schemeClr val="bg1"/>
                </a:solidFill>
              </a:rPr>
              <a:t>The lexicons were dominated by nouns and followed by verbs. Only few adjectives were identified in this study. Some of the lexicons are similar to Indonesian lexicon. </a:t>
            </a:r>
            <a:endParaRPr lang="en-US" sz="2400" dirty="0">
              <a:solidFill>
                <a:schemeClr val="bg1"/>
              </a:solidFill>
            </a:endParaRPr>
          </a:p>
          <a:p>
            <a:endParaRPr lang="en-US" sz="2400" dirty="0" smtClean="0">
              <a:solidFill>
                <a:schemeClr val="bg1"/>
              </a:solidFill>
            </a:endParaRPr>
          </a:p>
          <a:p>
            <a:r>
              <a:rPr lang="en-IN" sz="2400" dirty="0">
                <a:solidFill>
                  <a:schemeClr val="accent4"/>
                </a:solidFill>
              </a:rPr>
              <a:t>Since this study was limited only to identifying the traditional Balinese games lexicons, a further study to identify Balinese children understanding of those lexicons is crucial to be conducted. That study is important to be conducted because it will determine the existence of those lexicons. </a:t>
            </a:r>
            <a:endParaRPr lang="en-US" sz="2400" dirty="0">
              <a:solidFill>
                <a:schemeClr val="accent4"/>
              </a:solidFill>
            </a:endParaRPr>
          </a:p>
        </p:txBody>
      </p:sp>
    </p:spTree>
    <p:extLst>
      <p:ext uri="{BB962C8B-B14F-4D97-AF65-F5344CB8AC3E}">
        <p14:creationId xmlns:p14="http://schemas.microsoft.com/office/powerpoint/2010/main" val="728200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62856" y="1074057"/>
            <a:ext cx="6429829" cy="584775"/>
          </a:xfrm>
          <a:prstGeom prst="rect">
            <a:avLst/>
          </a:prstGeom>
          <a:noFill/>
        </p:spPr>
        <p:txBody>
          <a:bodyPr wrap="square" rtlCol="0">
            <a:spAutoFit/>
          </a:bodyPr>
          <a:lstStyle/>
          <a:p>
            <a:r>
              <a:rPr lang="en-US" sz="3200" dirty="0" smtClean="0">
                <a:solidFill>
                  <a:schemeClr val="bg1"/>
                </a:solidFill>
              </a:rPr>
              <a:t>References</a:t>
            </a:r>
            <a:endParaRPr lang="en-US" sz="3200" dirty="0">
              <a:solidFill>
                <a:schemeClr val="bg1"/>
              </a:solidFill>
            </a:endParaRPr>
          </a:p>
        </p:txBody>
      </p:sp>
      <p:sp>
        <p:nvSpPr>
          <p:cNvPr id="5" name="TextBox 4"/>
          <p:cNvSpPr txBox="1"/>
          <p:nvPr/>
        </p:nvSpPr>
        <p:spPr>
          <a:xfrm>
            <a:off x="769258" y="1973942"/>
            <a:ext cx="11117942" cy="3970318"/>
          </a:xfrm>
          <a:prstGeom prst="rect">
            <a:avLst/>
          </a:prstGeom>
          <a:noFill/>
        </p:spPr>
        <p:txBody>
          <a:bodyPr wrap="square" rtlCol="0">
            <a:spAutoFit/>
          </a:bodyPr>
          <a:lstStyle/>
          <a:p>
            <a:pPr marL="900113" indent="-900113"/>
            <a:r>
              <a:rPr lang="en-US" sz="1200" dirty="0">
                <a:solidFill>
                  <a:schemeClr val="bg1"/>
                </a:solidFill>
              </a:rPr>
              <a:t>[1]	</a:t>
            </a:r>
            <a:r>
              <a:rPr lang="en-US" sz="1200" dirty="0" err="1">
                <a:solidFill>
                  <a:schemeClr val="bg1"/>
                </a:solidFill>
              </a:rPr>
              <a:t>Heyes</a:t>
            </a:r>
            <a:r>
              <a:rPr lang="en-US" sz="1200" dirty="0">
                <a:solidFill>
                  <a:schemeClr val="bg1"/>
                </a:solidFill>
              </a:rPr>
              <a:t> C. Culture. </a:t>
            </a:r>
            <a:r>
              <a:rPr lang="en-US" sz="1200" dirty="0" err="1">
                <a:solidFill>
                  <a:schemeClr val="bg1"/>
                </a:solidFill>
              </a:rPr>
              <a:t>Curr</a:t>
            </a:r>
            <a:r>
              <a:rPr lang="en-US" sz="1200" dirty="0">
                <a:solidFill>
                  <a:schemeClr val="bg1"/>
                </a:solidFill>
              </a:rPr>
              <a:t> </a:t>
            </a:r>
            <a:r>
              <a:rPr lang="en-US" sz="1200" dirty="0" err="1">
                <a:solidFill>
                  <a:schemeClr val="bg1"/>
                </a:solidFill>
              </a:rPr>
              <a:t>Biol</a:t>
            </a:r>
            <a:r>
              <a:rPr lang="en-US" sz="1200" dirty="0">
                <a:solidFill>
                  <a:schemeClr val="bg1"/>
                </a:solidFill>
              </a:rPr>
              <a:t> 2020;30:R1246–50. https://doi.org/10.1016/j.cub.2020.08.086.</a:t>
            </a:r>
          </a:p>
          <a:p>
            <a:pPr marL="900113" indent="-900113"/>
            <a:r>
              <a:rPr lang="en-US" sz="1200" dirty="0">
                <a:solidFill>
                  <a:schemeClr val="bg1"/>
                </a:solidFill>
              </a:rPr>
              <a:t>[2]	</a:t>
            </a:r>
            <a:r>
              <a:rPr lang="en-US" sz="1200" dirty="0" err="1">
                <a:solidFill>
                  <a:schemeClr val="bg1"/>
                </a:solidFill>
              </a:rPr>
              <a:t>Ege</a:t>
            </a:r>
            <a:r>
              <a:rPr lang="en-US" sz="1200" dirty="0">
                <a:solidFill>
                  <a:schemeClr val="bg1"/>
                </a:solidFill>
              </a:rPr>
              <a:t> R, </a:t>
            </a:r>
            <a:r>
              <a:rPr lang="en-US" sz="1200" dirty="0" err="1">
                <a:solidFill>
                  <a:schemeClr val="bg1"/>
                </a:solidFill>
              </a:rPr>
              <a:t>Budke</a:t>
            </a:r>
            <a:r>
              <a:rPr lang="en-US" sz="1200" dirty="0">
                <a:solidFill>
                  <a:schemeClr val="bg1"/>
                </a:solidFill>
              </a:rPr>
              <a:t> A. “[Culture] Makes Each Country Unique, It’s Kind of like a Trademark.” Empirical  Results on Students’ Perceptions of Culture and Space as Learning Prerequisite for Geography Lessons. </a:t>
            </a:r>
            <a:r>
              <a:rPr lang="en-US" sz="1200" dirty="0" err="1">
                <a:solidFill>
                  <a:schemeClr val="bg1"/>
                </a:solidFill>
              </a:rPr>
              <a:t>Eur</a:t>
            </a:r>
            <a:r>
              <a:rPr lang="en-US" sz="1200" dirty="0">
                <a:solidFill>
                  <a:schemeClr val="bg1"/>
                </a:solidFill>
              </a:rPr>
              <a:t> J </a:t>
            </a:r>
            <a:r>
              <a:rPr lang="en-US" sz="1200" dirty="0" err="1">
                <a:solidFill>
                  <a:schemeClr val="bg1"/>
                </a:solidFill>
              </a:rPr>
              <a:t>Investig</a:t>
            </a:r>
            <a:r>
              <a:rPr lang="en-US" sz="1200" dirty="0">
                <a:solidFill>
                  <a:schemeClr val="bg1"/>
                </a:solidFill>
              </a:rPr>
              <a:t> Heal </a:t>
            </a:r>
            <a:r>
              <a:rPr lang="en-US" sz="1200" dirty="0" err="1">
                <a:solidFill>
                  <a:schemeClr val="bg1"/>
                </a:solidFill>
              </a:rPr>
              <a:t>Psychol</a:t>
            </a:r>
            <a:r>
              <a:rPr lang="en-US" sz="1200" dirty="0">
                <a:solidFill>
                  <a:schemeClr val="bg1"/>
                </a:solidFill>
              </a:rPr>
              <a:t> </a:t>
            </a:r>
            <a:r>
              <a:rPr lang="en-US" sz="1200" dirty="0" err="1">
                <a:solidFill>
                  <a:schemeClr val="bg1"/>
                </a:solidFill>
              </a:rPr>
              <a:t>Educ</a:t>
            </a:r>
            <a:r>
              <a:rPr lang="en-US" sz="1200" dirty="0">
                <a:solidFill>
                  <a:schemeClr val="bg1"/>
                </a:solidFill>
              </a:rPr>
              <a:t> 2022;12:98–113. https://doi.org/10.3390/ejihpe12020009.</a:t>
            </a:r>
          </a:p>
          <a:p>
            <a:pPr marL="900113" indent="-900113"/>
            <a:r>
              <a:rPr lang="en-US" sz="1200" dirty="0">
                <a:solidFill>
                  <a:schemeClr val="bg1"/>
                </a:solidFill>
              </a:rPr>
              <a:t>[3]	Gonzalez MB, Aronson BD, </a:t>
            </a:r>
            <a:r>
              <a:rPr lang="en-US" sz="1200" dirty="0" err="1">
                <a:solidFill>
                  <a:schemeClr val="bg1"/>
                </a:solidFill>
              </a:rPr>
              <a:t>Kellar</a:t>
            </a:r>
            <a:r>
              <a:rPr lang="en-US" sz="1200" dirty="0">
                <a:solidFill>
                  <a:schemeClr val="bg1"/>
                </a:solidFill>
              </a:rPr>
              <a:t> S, Walls ML, Greenfield BL. Language as a Facilitator of Cultural Connection. </a:t>
            </a:r>
            <a:r>
              <a:rPr lang="en-US" sz="1200" dirty="0" err="1">
                <a:solidFill>
                  <a:schemeClr val="bg1"/>
                </a:solidFill>
              </a:rPr>
              <a:t>Ab</a:t>
            </a:r>
            <a:r>
              <a:rPr lang="en-US" sz="1200" dirty="0">
                <a:solidFill>
                  <a:schemeClr val="bg1"/>
                </a:solidFill>
              </a:rPr>
              <a:t>-Original  J </a:t>
            </a:r>
            <a:r>
              <a:rPr lang="en-US" sz="1200" dirty="0" err="1">
                <a:solidFill>
                  <a:schemeClr val="bg1"/>
                </a:solidFill>
              </a:rPr>
              <a:t>Indig</a:t>
            </a:r>
            <a:r>
              <a:rPr lang="en-US" sz="1200" dirty="0">
                <a:solidFill>
                  <a:schemeClr val="bg1"/>
                </a:solidFill>
              </a:rPr>
              <a:t> Stud First Nations’ First Peoples’  Cult 2017;1:176–94. https://doi.org/10.5325/aboriginal.1.2.0176.</a:t>
            </a:r>
          </a:p>
          <a:p>
            <a:pPr marL="900113" indent="-900113"/>
            <a:r>
              <a:rPr lang="en-US" sz="1200" dirty="0">
                <a:solidFill>
                  <a:schemeClr val="bg1"/>
                </a:solidFill>
              </a:rPr>
              <a:t>[4]	Zhou C, </a:t>
            </a:r>
            <a:r>
              <a:rPr lang="en-US" sz="1200" dirty="0" err="1">
                <a:solidFill>
                  <a:schemeClr val="bg1"/>
                </a:solidFill>
              </a:rPr>
              <a:t>Dewaele</a:t>
            </a:r>
            <a:r>
              <a:rPr lang="en-US" sz="1200" dirty="0">
                <a:solidFill>
                  <a:schemeClr val="bg1"/>
                </a:solidFill>
              </a:rPr>
              <a:t> J-M, Ochs CM, De </a:t>
            </a:r>
            <a:r>
              <a:rPr lang="en-US" sz="1200" dirty="0" err="1">
                <a:solidFill>
                  <a:schemeClr val="bg1"/>
                </a:solidFill>
              </a:rPr>
              <a:t>Leersnyder</a:t>
            </a:r>
            <a:r>
              <a:rPr lang="en-US" sz="1200" dirty="0">
                <a:solidFill>
                  <a:schemeClr val="bg1"/>
                </a:solidFill>
              </a:rPr>
              <a:t> J. The Role of Language and Cultural Engagement in Emotional Fit with Culture: an  Experiment Comparing Chinese-English Bilinguals to British and Chinese Monolinguals. Affect </a:t>
            </a:r>
            <a:r>
              <a:rPr lang="en-US" sz="1200" dirty="0" err="1">
                <a:solidFill>
                  <a:schemeClr val="bg1"/>
                </a:solidFill>
              </a:rPr>
              <a:t>Sci</a:t>
            </a:r>
            <a:r>
              <a:rPr lang="en-US" sz="1200" dirty="0">
                <a:solidFill>
                  <a:schemeClr val="bg1"/>
                </a:solidFill>
              </a:rPr>
              <a:t> 2021;2:128–41. https://doi.org/10.1007/s42761-021-00037-x.</a:t>
            </a:r>
          </a:p>
          <a:p>
            <a:pPr marL="900113" indent="-900113"/>
            <a:r>
              <a:rPr lang="en-US" sz="1200" dirty="0">
                <a:solidFill>
                  <a:schemeClr val="bg1"/>
                </a:solidFill>
              </a:rPr>
              <a:t>[5]	</a:t>
            </a:r>
            <a:r>
              <a:rPr lang="en-US" sz="1200" dirty="0" err="1">
                <a:solidFill>
                  <a:schemeClr val="bg1"/>
                </a:solidFill>
              </a:rPr>
              <a:t>Smeets</a:t>
            </a:r>
            <a:r>
              <a:rPr lang="en-US" sz="1200" dirty="0">
                <a:solidFill>
                  <a:schemeClr val="bg1"/>
                </a:solidFill>
              </a:rPr>
              <a:t> R. Language as a vehicle of the intangible cultural heritage. Museum </a:t>
            </a:r>
            <a:r>
              <a:rPr lang="en-US" sz="1200" dirty="0" err="1">
                <a:solidFill>
                  <a:schemeClr val="bg1"/>
                </a:solidFill>
              </a:rPr>
              <a:t>Int</a:t>
            </a:r>
            <a:r>
              <a:rPr lang="en-US" sz="1200" dirty="0">
                <a:solidFill>
                  <a:schemeClr val="bg1"/>
                </a:solidFill>
              </a:rPr>
              <a:t> 2004;56:156–65. https://doi.org/10.1111/j.1350-0775.2004.00470.x.</a:t>
            </a:r>
          </a:p>
          <a:p>
            <a:pPr marL="900113" indent="-900113"/>
            <a:r>
              <a:rPr lang="en-US" sz="1200" dirty="0">
                <a:solidFill>
                  <a:schemeClr val="bg1"/>
                </a:solidFill>
              </a:rPr>
              <a:t>[6]	</a:t>
            </a:r>
            <a:r>
              <a:rPr lang="en-US" sz="1200" dirty="0" err="1">
                <a:solidFill>
                  <a:schemeClr val="bg1"/>
                </a:solidFill>
              </a:rPr>
              <a:t>Budasi</a:t>
            </a:r>
            <a:r>
              <a:rPr lang="en-US" sz="1200" dirty="0">
                <a:solidFill>
                  <a:schemeClr val="bg1"/>
                </a:solidFill>
              </a:rPr>
              <a:t> IG, </a:t>
            </a:r>
            <a:r>
              <a:rPr lang="en-US" sz="1200" dirty="0" err="1">
                <a:solidFill>
                  <a:schemeClr val="bg1"/>
                </a:solidFill>
              </a:rPr>
              <a:t>Satyawati</a:t>
            </a:r>
            <a:r>
              <a:rPr lang="en-US" sz="1200" dirty="0">
                <a:solidFill>
                  <a:schemeClr val="bg1"/>
                </a:solidFill>
              </a:rPr>
              <a:t> MS, </a:t>
            </a:r>
            <a:r>
              <a:rPr lang="en-US" sz="1200" dirty="0" err="1">
                <a:solidFill>
                  <a:schemeClr val="bg1"/>
                </a:solidFill>
              </a:rPr>
              <a:t>Anggayana</a:t>
            </a:r>
            <a:r>
              <a:rPr lang="en-US" sz="1200" dirty="0">
                <a:solidFill>
                  <a:schemeClr val="bg1"/>
                </a:solidFill>
              </a:rPr>
              <a:t> IW. The Status of </a:t>
            </a:r>
            <a:r>
              <a:rPr lang="en-US" sz="1200" dirty="0" err="1">
                <a:solidFill>
                  <a:schemeClr val="bg1"/>
                </a:solidFill>
              </a:rPr>
              <a:t>Leksikon</a:t>
            </a:r>
            <a:r>
              <a:rPr lang="en-US" sz="1200" dirty="0">
                <a:solidFill>
                  <a:schemeClr val="bg1"/>
                </a:solidFill>
              </a:rPr>
              <a:t> in </a:t>
            </a:r>
            <a:r>
              <a:rPr lang="en-US" sz="1200" dirty="0" err="1">
                <a:solidFill>
                  <a:schemeClr val="bg1"/>
                </a:solidFill>
              </a:rPr>
              <a:t>Tabuh</a:t>
            </a:r>
            <a:r>
              <a:rPr lang="en-US" sz="1200" dirty="0">
                <a:solidFill>
                  <a:schemeClr val="bg1"/>
                </a:solidFill>
              </a:rPr>
              <a:t> Rah Ritual in </a:t>
            </a:r>
            <a:r>
              <a:rPr lang="en-US" sz="1200" dirty="0" err="1">
                <a:solidFill>
                  <a:schemeClr val="bg1"/>
                </a:solidFill>
              </a:rPr>
              <a:t>Menyali</a:t>
            </a:r>
            <a:r>
              <a:rPr lang="en-US" sz="1200" dirty="0">
                <a:solidFill>
                  <a:schemeClr val="bg1"/>
                </a:solidFill>
              </a:rPr>
              <a:t> Village. </a:t>
            </a:r>
            <a:r>
              <a:rPr lang="en-US" sz="1200" dirty="0" err="1">
                <a:solidFill>
                  <a:schemeClr val="bg1"/>
                </a:solidFill>
              </a:rPr>
              <a:t>Kasetsart</a:t>
            </a:r>
            <a:r>
              <a:rPr lang="en-US" sz="1200" dirty="0">
                <a:solidFill>
                  <a:schemeClr val="bg1"/>
                </a:solidFill>
              </a:rPr>
              <a:t> J </a:t>
            </a:r>
            <a:r>
              <a:rPr lang="en-US" sz="1200" dirty="0" err="1">
                <a:solidFill>
                  <a:schemeClr val="bg1"/>
                </a:solidFill>
              </a:rPr>
              <a:t>Soc</a:t>
            </a:r>
            <a:r>
              <a:rPr lang="en-US" sz="1200" dirty="0">
                <a:solidFill>
                  <a:schemeClr val="bg1"/>
                </a:solidFill>
              </a:rPr>
              <a:t> </a:t>
            </a:r>
            <a:r>
              <a:rPr lang="en-US" sz="1200" dirty="0" err="1">
                <a:solidFill>
                  <a:schemeClr val="bg1"/>
                </a:solidFill>
              </a:rPr>
              <a:t>Sci</a:t>
            </a:r>
            <a:r>
              <a:rPr lang="en-US" sz="1200" dirty="0">
                <a:solidFill>
                  <a:schemeClr val="bg1"/>
                </a:solidFill>
              </a:rPr>
              <a:t> 2021;42:960–967. https://doi.org/10.34044/j.kjss.2021.42.4.33.</a:t>
            </a:r>
          </a:p>
          <a:p>
            <a:pPr marL="900113" indent="-900113"/>
            <a:r>
              <a:rPr lang="en-US" sz="1200" dirty="0">
                <a:solidFill>
                  <a:schemeClr val="bg1"/>
                </a:solidFill>
              </a:rPr>
              <a:t>[7]	</a:t>
            </a:r>
            <a:r>
              <a:rPr lang="en-US" sz="1200" dirty="0" err="1">
                <a:solidFill>
                  <a:schemeClr val="bg1"/>
                </a:solidFill>
              </a:rPr>
              <a:t>Widiastuti</a:t>
            </a:r>
            <a:r>
              <a:rPr lang="en-US" sz="1200" dirty="0">
                <a:solidFill>
                  <a:schemeClr val="bg1"/>
                </a:solidFill>
              </a:rPr>
              <a:t> NMD, </a:t>
            </a:r>
            <a:r>
              <a:rPr lang="en-US" sz="1200" dirty="0" err="1">
                <a:solidFill>
                  <a:schemeClr val="bg1"/>
                </a:solidFill>
              </a:rPr>
              <a:t>Kusuma</a:t>
            </a:r>
            <a:r>
              <a:rPr lang="en-US" sz="1200" dirty="0">
                <a:solidFill>
                  <a:schemeClr val="bg1"/>
                </a:solidFill>
              </a:rPr>
              <a:t> PSD. </a:t>
            </a:r>
            <a:r>
              <a:rPr lang="en-US" sz="1200" dirty="0" err="1">
                <a:solidFill>
                  <a:schemeClr val="bg1"/>
                </a:solidFill>
              </a:rPr>
              <a:t>Kajian</a:t>
            </a:r>
            <a:r>
              <a:rPr lang="en-US" sz="1200" dirty="0">
                <a:solidFill>
                  <a:schemeClr val="bg1"/>
                </a:solidFill>
              </a:rPr>
              <a:t> </a:t>
            </a:r>
            <a:r>
              <a:rPr lang="en-US" sz="1200" dirty="0" err="1">
                <a:solidFill>
                  <a:schemeClr val="bg1"/>
                </a:solidFill>
              </a:rPr>
              <a:t>Permainan</a:t>
            </a:r>
            <a:r>
              <a:rPr lang="en-US" sz="1200" dirty="0">
                <a:solidFill>
                  <a:schemeClr val="bg1"/>
                </a:solidFill>
              </a:rPr>
              <a:t> </a:t>
            </a:r>
            <a:r>
              <a:rPr lang="en-US" sz="1200" dirty="0" err="1">
                <a:solidFill>
                  <a:schemeClr val="bg1"/>
                </a:solidFill>
              </a:rPr>
              <a:t>Tradisional</a:t>
            </a:r>
            <a:r>
              <a:rPr lang="en-US" sz="1200" dirty="0">
                <a:solidFill>
                  <a:schemeClr val="bg1"/>
                </a:solidFill>
              </a:rPr>
              <a:t> Bali </a:t>
            </a:r>
            <a:r>
              <a:rPr lang="en-US" sz="1200" dirty="0" err="1">
                <a:solidFill>
                  <a:schemeClr val="bg1"/>
                </a:solidFill>
              </a:rPr>
              <a:t>Untuk</a:t>
            </a:r>
            <a:r>
              <a:rPr lang="en-US" sz="1200" dirty="0">
                <a:solidFill>
                  <a:schemeClr val="bg1"/>
                </a:solidFill>
              </a:rPr>
              <a:t> </a:t>
            </a:r>
            <a:r>
              <a:rPr lang="en-US" sz="1200" dirty="0" err="1">
                <a:solidFill>
                  <a:schemeClr val="bg1"/>
                </a:solidFill>
              </a:rPr>
              <a:t>Membantu</a:t>
            </a:r>
            <a:r>
              <a:rPr lang="en-US" sz="1200" dirty="0">
                <a:solidFill>
                  <a:schemeClr val="bg1"/>
                </a:solidFill>
              </a:rPr>
              <a:t> </a:t>
            </a:r>
            <a:r>
              <a:rPr lang="en-US" sz="1200" dirty="0" err="1">
                <a:solidFill>
                  <a:schemeClr val="bg1"/>
                </a:solidFill>
              </a:rPr>
              <a:t>Pembentukan</a:t>
            </a:r>
            <a:r>
              <a:rPr lang="en-US" sz="1200" dirty="0">
                <a:solidFill>
                  <a:schemeClr val="bg1"/>
                </a:solidFill>
              </a:rPr>
              <a:t> </a:t>
            </a:r>
            <a:r>
              <a:rPr lang="en-US" sz="1200" dirty="0" err="1">
                <a:solidFill>
                  <a:schemeClr val="bg1"/>
                </a:solidFill>
              </a:rPr>
              <a:t>Karakter</a:t>
            </a:r>
            <a:r>
              <a:rPr lang="en-US" sz="1200" dirty="0">
                <a:solidFill>
                  <a:schemeClr val="bg1"/>
                </a:solidFill>
              </a:rPr>
              <a:t> Dan </a:t>
            </a:r>
            <a:r>
              <a:rPr lang="en-US" sz="1200" dirty="0" err="1">
                <a:solidFill>
                  <a:schemeClr val="bg1"/>
                </a:solidFill>
              </a:rPr>
              <a:t>Keterampilan</a:t>
            </a:r>
            <a:r>
              <a:rPr lang="en-US" sz="1200" dirty="0">
                <a:solidFill>
                  <a:schemeClr val="bg1"/>
                </a:solidFill>
              </a:rPr>
              <a:t> </a:t>
            </a:r>
            <a:r>
              <a:rPr lang="en-US" sz="1200" dirty="0" err="1">
                <a:solidFill>
                  <a:schemeClr val="bg1"/>
                </a:solidFill>
              </a:rPr>
              <a:t>Sosial</a:t>
            </a:r>
            <a:r>
              <a:rPr lang="en-US" sz="1200" dirty="0">
                <a:solidFill>
                  <a:schemeClr val="bg1"/>
                </a:solidFill>
              </a:rPr>
              <a:t> </a:t>
            </a:r>
            <a:r>
              <a:rPr lang="en-US" sz="1200" dirty="0" err="1">
                <a:solidFill>
                  <a:schemeClr val="bg1"/>
                </a:solidFill>
              </a:rPr>
              <a:t>Anak</a:t>
            </a:r>
            <a:r>
              <a:rPr lang="en-US" sz="1200" dirty="0">
                <a:solidFill>
                  <a:schemeClr val="bg1"/>
                </a:solidFill>
              </a:rPr>
              <a:t>. </a:t>
            </a:r>
            <a:r>
              <a:rPr lang="en-US" sz="1200" dirty="0" err="1">
                <a:solidFill>
                  <a:schemeClr val="bg1"/>
                </a:solidFill>
              </a:rPr>
              <a:t>Segara</a:t>
            </a:r>
            <a:r>
              <a:rPr lang="en-US" sz="1200" dirty="0">
                <a:solidFill>
                  <a:schemeClr val="bg1"/>
                </a:solidFill>
              </a:rPr>
              <a:t> </a:t>
            </a:r>
            <a:r>
              <a:rPr lang="en-US" sz="1200" dirty="0" err="1">
                <a:solidFill>
                  <a:schemeClr val="bg1"/>
                </a:solidFill>
              </a:rPr>
              <a:t>Widya</a:t>
            </a:r>
            <a:r>
              <a:rPr lang="en-US" sz="1200" dirty="0">
                <a:solidFill>
                  <a:schemeClr val="bg1"/>
                </a:solidFill>
              </a:rPr>
              <a:t>  J </a:t>
            </a:r>
            <a:r>
              <a:rPr lang="en-US" sz="1200" dirty="0" err="1">
                <a:solidFill>
                  <a:schemeClr val="bg1"/>
                </a:solidFill>
              </a:rPr>
              <a:t>Penelit</a:t>
            </a:r>
            <a:r>
              <a:rPr lang="en-US" sz="1200" dirty="0">
                <a:solidFill>
                  <a:schemeClr val="bg1"/>
                </a:solidFill>
              </a:rPr>
              <a:t> </a:t>
            </a:r>
            <a:r>
              <a:rPr lang="en-US" sz="1200" dirty="0" err="1">
                <a:solidFill>
                  <a:schemeClr val="bg1"/>
                </a:solidFill>
              </a:rPr>
              <a:t>Seni</a:t>
            </a:r>
            <a:r>
              <a:rPr lang="en-US" sz="1200" dirty="0">
                <a:solidFill>
                  <a:schemeClr val="bg1"/>
                </a:solidFill>
              </a:rPr>
              <a:t> 2021;9:98–105. https://doi.org/10.31091/sw.v9i2.1740.</a:t>
            </a:r>
          </a:p>
          <a:p>
            <a:pPr marL="900113" indent="-900113"/>
            <a:r>
              <a:rPr lang="en-US" sz="1200" dirty="0">
                <a:solidFill>
                  <a:schemeClr val="bg1"/>
                </a:solidFill>
              </a:rPr>
              <a:t>[8]	</a:t>
            </a:r>
            <a:r>
              <a:rPr lang="en-US" sz="1200" dirty="0" err="1">
                <a:solidFill>
                  <a:schemeClr val="bg1"/>
                </a:solidFill>
              </a:rPr>
              <a:t>Wipradana</a:t>
            </a:r>
            <a:r>
              <a:rPr lang="en-US" sz="1200" dirty="0">
                <a:solidFill>
                  <a:schemeClr val="bg1"/>
                </a:solidFill>
              </a:rPr>
              <a:t> IBK. </a:t>
            </a:r>
            <a:r>
              <a:rPr lang="en-US" sz="1200" dirty="0" err="1">
                <a:solidFill>
                  <a:schemeClr val="bg1"/>
                </a:solidFill>
              </a:rPr>
              <a:t>Minat</a:t>
            </a:r>
            <a:r>
              <a:rPr lang="en-US" sz="1200" dirty="0">
                <a:solidFill>
                  <a:schemeClr val="bg1"/>
                </a:solidFill>
              </a:rPr>
              <a:t> Dan </a:t>
            </a:r>
            <a:r>
              <a:rPr lang="en-US" sz="1200" dirty="0" err="1">
                <a:solidFill>
                  <a:schemeClr val="bg1"/>
                </a:solidFill>
              </a:rPr>
              <a:t>Motivasi</a:t>
            </a:r>
            <a:r>
              <a:rPr lang="en-US" sz="1200" dirty="0">
                <a:solidFill>
                  <a:schemeClr val="bg1"/>
                </a:solidFill>
              </a:rPr>
              <a:t> </a:t>
            </a:r>
            <a:r>
              <a:rPr lang="en-US" sz="1200" dirty="0" err="1">
                <a:solidFill>
                  <a:schemeClr val="bg1"/>
                </a:solidFill>
              </a:rPr>
              <a:t>Peserta</a:t>
            </a:r>
            <a:r>
              <a:rPr lang="en-US" sz="1200" dirty="0">
                <a:solidFill>
                  <a:schemeClr val="bg1"/>
                </a:solidFill>
              </a:rPr>
              <a:t> </a:t>
            </a:r>
            <a:r>
              <a:rPr lang="en-US" sz="1200" dirty="0" err="1">
                <a:solidFill>
                  <a:schemeClr val="bg1"/>
                </a:solidFill>
              </a:rPr>
              <a:t>Didik</a:t>
            </a:r>
            <a:r>
              <a:rPr lang="en-US" sz="1200" dirty="0">
                <a:solidFill>
                  <a:schemeClr val="bg1"/>
                </a:solidFill>
              </a:rPr>
              <a:t> </a:t>
            </a:r>
            <a:r>
              <a:rPr lang="en-US" sz="1200" dirty="0" err="1">
                <a:solidFill>
                  <a:schemeClr val="bg1"/>
                </a:solidFill>
              </a:rPr>
              <a:t>Kelas</a:t>
            </a:r>
            <a:r>
              <a:rPr lang="en-US" sz="1200" dirty="0">
                <a:solidFill>
                  <a:schemeClr val="bg1"/>
                </a:solidFill>
              </a:rPr>
              <a:t> Vii </a:t>
            </a:r>
            <a:r>
              <a:rPr lang="en-US" sz="1200" dirty="0" err="1">
                <a:solidFill>
                  <a:schemeClr val="bg1"/>
                </a:solidFill>
              </a:rPr>
              <a:t>Smp</a:t>
            </a:r>
            <a:r>
              <a:rPr lang="en-US" sz="1200" dirty="0">
                <a:solidFill>
                  <a:schemeClr val="bg1"/>
                </a:solidFill>
              </a:rPr>
              <a:t> </a:t>
            </a:r>
            <a:r>
              <a:rPr lang="en-US" sz="1200" dirty="0" err="1">
                <a:solidFill>
                  <a:schemeClr val="bg1"/>
                </a:solidFill>
              </a:rPr>
              <a:t>Negeri</a:t>
            </a:r>
            <a:r>
              <a:rPr lang="en-US" sz="1200" dirty="0">
                <a:solidFill>
                  <a:schemeClr val="bg1"/>
                </a:solidFill>
              </a:rPr>
              <a:t> 2 </a:t>
            </a:r>
            <a:r>
              <a:rPr lang="en-US" sz="1200" dirty="0" err="1">
                <a:solidFill>
                  <a:schemeClr val="bg1"/>
                </a:solidFill>
              </a:rPr>
              <a:t>Singaraja</a:t>
            </a:r>
            <a:r>
              <a:rPr lang="en-US" sz="1200" dirty="0">
                <a:solidFill>
                  <a:schemeClr val="bg1"/>
                </a:solidFill>
              </a:rPr>
              <a:t> </a:t>
            </a:r>
            <a:r>
              <a:rPr lang="en-US" sz="1200" dirty="0" err="1">
                <a:solidFill>
                  <a:schemeClr val="bg1"/>
                </a:solidFill>
              </a:rPr>
              <a:t>Sebagai</a:t>
            </a:r>
            <a:r>
              <a:rPr lang="en-US" sz="1200" dirty="0">
                <a:solidFill>
                  <a:schemeClr val="bg1"/>
                </a:solidFill>
              </a:rPr>
              <a:t> </a:t>
            </a:r>
            <a:r>
              <a:rPr lang="en-US" sz="1200" dirty="0" err="1">
                <a:solidFill>
                  <a:schemeClr val="bg1"/>
                </a:solidFill>
              </a:rPr>
              <a:t>Generasi</a:t>
            </a:r>
            <a:r>
              <a:rPr lang="en-US" sz="1200" dirty="0">
                <a:solidFill>
                  <a:schemeClr val="bg1"/>
                </a:solidFill>
              </a:rPr>
              <a:t> </a:t>
            </a:r>
            <a:r>
              <a:rPr lang="en-US" sz="1200" dirty="0" err="1">
                <a:solidFill>
                  <a:schemeClr val="bg1"/>
                </a:solidFill>
              </a:rPr>
              <a:t>Milenial</a:t>
            </a:r>
            <a:r>
              <a:rPr lang="en-US" sz="1200" dirty="0">
                <a:solidFill>
                  <a:schemeClr val="bg1"/>
                </a:solidFill>
              </a:rPr>
              <a:t> </a:t>
            </a:r>
            <a:r>
              <a:rPr lang="en-US" sz="1200" dirty="0" err="1">
                <a:solidFill>
                  <a:schemeClr val="bg1"/>
                </a:solidFill>
              </a:rPr>
              <a:t>Terhadap</a:t>
            </a:r>
            <a:r>
              <a:rPr lang="en-US" sz="1200" dirty="0">
                <a:solidFill>
                  <a:schemeClr val="bg1"/>
                </a:solidFill>
              </a:rPr>
              <a:t> </a:t>
            </a:r>
            <a:r>
              <a:rPr lang="en-US" sz="1200" dirty="0" err="1">
                <a:solidFill>
                  <a:schemeClr val="bg1"/>
                </a:solidFill>
              </a:rPr>
              <a:t>Olahraga</a:t>
            </a:r>
            <a:r>
              <a:rPr lang="en-US" sz="1200" dirty="0">
                <a:solidFill>
                  <a:schemeClr val="bg1"/>
                </a:solidFill>
              </a:rPr>
              <a:t> </a:t>
            </a:r>
            <a:r>
              <a:rPr lang="en-US" sz="1200" dirty="0" err="1">
                <a:solidFill>
                  <a:schemeClr val="bg1"/>
                </a:solidFill>
              </a:rPr>
              <a:t>Tradisional</a:t>
            </a:r>
            <a:r>
              <a:rPr lang="en-US" sz="1200" dirty="0">
                <a:solidFill>
                  <a:schemeClr val="bg1"/>
                </a:solidFill>
              </a:rPr>
              <a:t> Bali. J </a:t>
            </a:r>
            <a:r>
              <a:rPr lang="en-US" sz="1200" dirty="0" err="1">
                <a:solidFill>
                  <a:schemeClr val="bg1"/>
                </a:solidFill>
              </a:rPr>
              <a:t>Ilmu</a:t>
            </a:r>
            <a:r>
              <a:rPr lang="en-US" sz="1200" dirty="0">
                <a:solidFill>
                  <a:schemeClr val="bg1"/>
                </a:solidFill>
              </a:rPr>
              <a:t> </a:t>
            </a:r>
            <a:r>
              <a:rPr lang="en-US" sz="1200" dirty="0" err="1">
                <a:solidFill>
                  <a:schemeClr val="bg1"/>
                </a:solidFill>
              </a:rPr>
              <a:t>Keolahragaan</a:t>
            </a:r>
            <a:r>
              <a:rPr lang="en-US" sz="1200" dirty="0">
                <a:solidFill>
                  <a:schemeClr val="bg1"/>
                </a:solidFill>
              </a:rPr>
              <a:t> </a:t>
            </a:r>
            <a:r>
              <a:rPr lang="en-US" sz="1200" dirty="0" err="1">
                <a:solidFill>
                  <a:schemeClr val="bg1"/>
                </a:solidFill>
              </a:rPr>
              <a:t>Undiksha</a:t>
            </a:r>
            <a:r>
              <a:rPr lang="en-US" sz="1200" dirty="0">
                <a:solidFill>
                  <a:schemeClr val="bg1"/>
                </a:solidFill>
              </a:rPr>
              <a:t> 2021;9:8–17.</a:t>
            </a:r>
          </a:p>
          <a:p>
            <a:pPr marL="900113" indent="-900113"/>
            <a:r>
              <a:rPr lang="en-US" sz="1200" dirty="0">
                <a:solidFill>
                  <a:schemeClr val="bg1"/>
                </a:solidFill>
              </a:rPr>
              <a:t>[9]	</a:t>
            </a:r>
            <a:r>
              <a:rPr lang="en-US" sz="1200" dirty="0" err="1">
                <a:solidFill>
                  <a:schemeClr val="bg1"/>
                </a:solidFill>
              </a:rPr>
              <a:t>Apriati</a:t>
            </a:r>
            <a:r>
              <a:rPr lang="en-US" sz="1200" dirty="0">
                <a:solidFill>
                  <a:schemeClr val="bg1"/>
                </a:solidFill>
              </a:rPr>
              <a:t> Y, </a:t>
            </a:r>
            <a:r>
              <a:rPr lang="en-US" sz="1200" dirty="0" err="1">
                <a:solidFill>
                  <a:schemeClr val="bg1"/>
                </a:solidFill>
              </a:rPr>
              <a:t>Moktika</a:t>
            </a:r>
            <a:r>
              <a:rPr lang="en-US" sz="1200" dirty="0">
                <a:solidFill>
                  <a:schemeClr val="bg1"/>
                </a:solidFill>
              </a:rPr>
              <a:t> T, </a:t>
            </a:r>
            <a:r>
              <a:rPr lang="en-US" sz="1200" dirty="0" err="1">
                <a:solidFill>
                  <a:schemeClr val="bg1"/>
                </a:solidFill>
              </a:rPr>
              <a:t>Asmin</a:t>
            </a:r>
            <a:r>
              <a:rPr lang="en-US" sz="1200" dirty="0">
                <a:solidFill>
                  <a:schemeClr val="bg1"/>
                </a:solidFill>
              </a:rPr>
              <a:t> E, </a:t>
            </a:r>
            <a:r>
              <a:rPr lang="en-US" sz="1200" dirty="0" err="1">
                <a:solidFill>
                  <a:schemeClr val="bg1"/>
                </a:solidFill>
              </a:rPr>
              <a:t>Widaty</a:t>
            </a:r>
            <a:r>
              <a:rPr lang="en-US" sz="1200" dirty="0">
                <a:solidFill>
                  <a:schemeClr val="bg1"/>
                </a:solidFill>
              </a:rPr>
              <a:t> C. </a:t>
            </a:r>
            <a:r>
              <a:rPr lang="en-US" sz="1200" dirty="0" err="1">
                <a:solidFill>
                  <a:schemeClr val="bg1"/>
                </a:solidFill>
              </a:rPr>
              <a:t>Pergeseran</a:t>
            </a:r>
            <a:r>
              <a:rPr lang="en-US" sz="1200" dirty="0">
                <a:solidFill>
                  <a:schemeClr val="bg1"/>
                </a:solidFill>
              </a:rPr>
              <a:t> </a:t>
            </a:r>
            <a:r>
              <a:rPr lang="en-US" sz="1200" dirty="0" err="1">
                <a:solidFill>
                  <a:schemeClr val="bg1"/>
                </a:solidFill>
              </a:rPr>
              <a:t>Permainan</a:t>
            </a:r>
            <a:r>
              <a:rPr lang="en-US" sz="1200" dirty="0">
                <a:solidFill>
                  <a:schemeClr val="bg1"/>
                </a:solidFill>
              </a:rPr>
              <a:t> </a:t>
            </a:r>
            <a:r>
              <a:rPr lang="en-US" sz="1200" dirty="0" err="1">
                <a:solidFill>
                  <a:schemeClr val="bg1"/>
                </a:solidFill>
              </a:rPr>
              <a:t>Tradisional</a:t>
            </a:r>
            <a:r>
              <a:rPr lang="en-US" sz="1200" dirty="0">
                <a:solidFill>
                  <a:schemeClr val="bg1"/>
                </a:solidFill>
              </a:rPr>
              <a:t> </a:t>
            </a:r>
            <a:r>
              <a:rPr lang="en-US" sz="1200" dirty="0" err="1">
                <a:solidFill>
                  <a:schemeClr val="bg1"/>
                </a:solidFill>
              </a:rPr>
              <a:t>Menjadi</a:t>
            </a:r>
            <a:r>
              <a:rPr lang="en-US" sz="1200" dirty="0">
                <a:solidFill>
                  <a:schemeClr val="bg1"/>
                </a:solidFill>
              </a:rPr>
              <a:t> </a:t>
            </a:r>
            <a:r>
              <a:rPr lang="en-US" sz="1200" dirty="0" err="1">
                <a:solidFill>
                  <a:schemeClr val="bg1"/>
                </a:solidFill>
              </a:rPr>
              <a:t>Permainan</a:t>
            </a:r>
            <a:r>
              <a:rPr lang="en-US" sz="1200" dirty="0">
                <a:solidFill>
                  <a:schemeClr val="bg1"/>
                </a:solidFill>
              </a:rPr>
              <a:t> Virtual </a:t>
            </a:r>
            <a:r>
              <a:rPr lang="en-US" sz="1200" dirty="0" err="1">
                <a:solidFill>
                  <a:schemeClr val="bg1"/>
                </a:solidFill>
              </a:rPr>
              <a:t>Sebagai</a:t>
            </a:r>
            <a:r>
              <a:rPr lang="en-US" sz="1200" dirty="0">
                <a:solidFill>
                  <a:schemeClr val="bg1"/>
                </a:solidFill>
              </a:rPr>
              <a:t> </a:t>
            </a:r>
            <a:r>
              <a:rPr lang="en-US" sz="1200" dirty="0" err="1">
                <a:solidFill>
                  <a:schemeClr val="bg1"/>
                </a:solidFill>
              </a:rPr>
              <a:t>Dampak</a:t>
            </a:r>
            <a:r>
              <a:rPr lang="en-US" sz="1200" dirty="0">
                <a:solidFill>
                  <a:schemeClr val="bg1"/>
                </a:solidFill>
              </a:rPr>
              <a:t> </a:t>
            </a:r>
            <a:r>
              <a:rPr lang="en-US" sz="1200" dirty="0" err="1">
                <a:solidFill>
                  <a:schemeClr val="bg1"/>
                </a:solidFill>
              </a:rPr>
              <a:t>Pandemi</a:t>
            </a:r>
            <a:r>
              <a:rPr lang="en-US" sz="1200" dirty="0">
                <a:solidFill>
                  <a:schemeClr val="bg1"/>
                </a:solidFill>
              </a:rPr>
              <a:t> Covid-19 Di Kota Banjarmasin. PADARINGAN (</a:t>
            </a:r>
            <a:r>
              <a:rPr lang="en-US" sz="1200" dirty="0" err="1">
                <a:solidFill>
                  <a:schemeClr val="bg1"/>
                </a:solidFill>
              </a:rPr>
              <a:t>Jurnal</a:t>
            </a:r>
            <a:r>
              <a:rPr lang="en-US" sz="1200" dirty="0">
                <a:solidFill>
                  <a:schemeClr val="bg1"/>
                </a:solidFill>
              </a:rPr>
              <a:t> </a:t>
            </a:r>
            <a:r>
              <a:rPr lang="en-US" sz="1200" dirty="0" err="1">
                <a:solidFill>
                  <a:schemeClr val="bg1"/>
                </a:solidFill>
              </a:rPr>
              <a:t>Pendidik</a:t>
            </a:r>
            <a:r>
              <a:rPr lang="en-US" sz="1200" dirty="0">
                <a:solidFill>
                  <a:schemeClr val="bg1"/>
                </a:solidFill>
              </a:rPr>
              <a:t> </a:t>
            </a:r>
            <a:r>
              <a:rPr lang="en-US" sz="1200" dirty="0" err="1">
                <a:solidFill>
                  <a:schemeClr val="bg1"/>
                </a:solidFill>
              </a:rPr>
              <a:t>Sosiol</a:t>
            </a:r>
            <a:r>
              <a:rPr lang="en-US" sz="1200" dirty="0">
                <a:solidFill>
                  <a:schemeClr val="bg1"/>
                </a:solidFill>
              </a:rPr>
              <a:t> </a:t>
            </a:r>
            <a:r>
              <a:rPr lang="en-US" sz="1200" dirty="0" err="1">
                <a:solidFill>
                  <a:schemeClr val="bg1"/>
                </a:solidFill>
              </a:rPr>
              <a:t>Antropol</a:t>
            </a:r>
            <a:r>
              <a:rPr lang="en-US" sz="1200" dirty="0">
                <a:solidFill>
                  <a:schemeClr val="bg1"/>
                </a:solidFill>
              </a:rPr>
              <a:t> 2021;3:390. https://doi.org/10.20527/padaringan.v3i2.3425.</a:t>
            </a:r>
          </a:p>
          <a:p>
            <a:pPr marL="900113" indent="-900113"/>
            <a:r>
              <a:rPr lang="en-US" sz="1200" dirty="0">
                <a:solidFill>
                  <a:schemeClr val="bg1"/>
                </a:solidFill>
              </a:rPr>
              <a:t>[10]	</a:t>
            </a:r>
            <a:r>
              <a:rPr lang="en-US" sz="1200" dirty="0" err="1">
                <a:solidFill>
                  <a:schemeClr val="bg1"/>
                </a:solidFill>
              </a:rPr>
              <a:t>Nur</a:t>
            </a:r>
            <a:r>
              <a:rPr lang="en-US" sz="1200" dirty="0">
                <a:solidFill>
                  <a:schemeClr val="bg1"/>
                </a:solidFill>
              </a:rPr>
              <a:t> H, </a:t>
            </a:r>
            <a:r>
              <a:rPr lang="en-US" sz="1200" dirty="0" err="1">
                <a:solidFill>
                  <a:schemeClr val="bg1"/>
                </a:solidFill>
              </a:rPr>
              <a:t>Asdana</a:t>
            </a:r>
            <a:r>
              <a:rPr lang="en-US" sz="1200" dirty="0">
                <a:solidFill>
                  <a:schemeClr val="bg1"/>
                </a:solidFill>
              </a:rPr>
              <a:t> MF. </a:t>
            </a:r>
            <a:r>
              <a:rPr lang="en-US" sz="1200" dirty="0" err="1">
                <a:solidFill>
                  <a:schemeClr val="bg1"/>
                </a:solidFill>
              </a:rPr>
              <a:t>Pergeseran</a:t>
            </a:r>
            <a:r>
              <a:rPr lang="en-US" sz="1200" dirty="0">
                <a:solidFill>
                  <a:schemeClr val="bg1"/>
                </a:solidFill>
              </a:rPr>
              <a:t> </a:t>
            </a:r>
            <a:r>
              <a:rPr lang="en-US" sz="1200" dirty="0" err="1">
                <a:solidFill>
                  <a:schemeClr val="bg1"/>
                </a:solidFill>
              </a:rPr>
              <a:t>Permainan</a:t>
            </a:r>
            <a:r>
              <a:rPr lang="en-US" sz="1200" dirty="0">
                <a:solidFill>
                  <a:schemeClr val="bg1"/>
                </a:solidFill>
              </a:rPr>
              <a:t> </a:t>
            </a:r>
            <a:r>
              <a:rPr lang="en-US" sz="1200" dirty="0" err="1">
                <a:solidFill>
                  <a:schemeClr val="bg1"/>
                </a:solidFill>
              </a:rPr>
              <a:t>Tradisional</a:t>
            </a:r>
            <a:r>
              <a:rPr lang="en-US" sz="1200" dirty="0">
                <a:solidFill>
                  <a:schemeClr val="bg1"/>
                </a:solidFill>
              </a:rPr>
              <a:t> di Kota Makassar. </a:t>
            </a:r>
            <a:r>
              <a:rPr lang="en-US" sz="1200" dirty="0" err="1">
                <a:solidFill>
                  <a:schemeClr val="bg1"/>
                </a:solidFill>
              </a:rPr>
              <a:t>Phinisi</a:t>
            </a:r>
            <a:r>
              <a:rPr lang="en-US" sz="1200" dirty="0">
                <a:solidFill>
                  <a:schemeClr val="bg1"/>
                </a:solidFill>
              </a:rPr>
              <a:t> </a:t>
            </a:r>
            <a:r>
              <a:rPr lang="en-US" sz="1200" dirty="0" err="1">
                <a:solidFill>
                  <a:schemeClr val="bg1"/>
                </a:solidFill>
              </a:rPr>
              <a:t>Integr</a:t>
            </a:r>
            <a:r>
              <a:rPr lang="en-US" sz="1200" dirty="0">
                <a:solidFill>
                  <a:schemeClr val="bg1"/>
                </a:solidFill>
              </a:rPr>
              <a:t> Rev 2020;3:17–29.</a:t>
            </a:r>
          </a:p>
          <a:p>
            <a:pPr marL="900113" indent="-900113"/>
            <a:r>
              <a:rPr lang="en-US" sz="1200" dirty="0">
                <a:solidFill>
                  <a:schemeClr val="bg1"/>
                </a:solidFill>
              </a:rPr>
              <a:t>[11]	</a:t>
            </a:r>
            <a:r>
              <a:rPr lang="en-US" sz="1200" dirty="0" err="1">
                <a:solidFill>
                  <a:schemeClr val="bg1"/>
                </a:solidFill>
              </a:rPr>
              <a:t>Widada</a:t>
            </a:r>
            <a:r>
              <a:rPr lang="en-US" sz="1200" dirty="0">
                <a:solidFill>
                  <a:schemeClr val="bg1"/>
                </a:solidFill>
              </a:rPr>
              <a:t> DM. </a:t>
            </a:r>
            <a:r>
              <a:rPr lang="en-US" sz="1200" dirty="0" err="1">
                <a:solidFill>
                  <a:schemeClr val="bg1"/>
                </a:solidFill>
              </a:rPr>
              <a:t>Menemukan</a:t>
            </a:r>
            <a:r>
              <a:rPr lang="en-US" sz="1200" dirty="0">
                <a:solidFill>
                  <a:schemeClr val="bg1"/>
                </a:solidFill>
              </a:rPr>
              <a:t> </a:t>
            </a:r>
            <a:r>
              <a:rPr lang="en-US" sz="1200" dirty="0" err="1">
                <a:solidFill>
                  <a:schemeClr val="bg1"/>
                </a:solidFill>
              </a:rPr>
              <a:t>Jati</a:t>
            </a:r>
            <a:r>
              <a:rPr lang="en-US" sz="1200" dirty="0">
                <a:solidFill>
                  <a:schemeClr val="bg1"/>
                </a:solidFill>
              </a:rPr>
              <a:t> </a:t>
            </a:r>
            <a:r>
              <a:rPr lang="en-US" sz="1200" dirty="0" err="1">
                <a:solidFill>
                  <a:schemeClr val="bg1"/>
                </a:solidFill>
              </a:rPr>
              <a:t>Diri</a:t>
            </a:r>
            <a:r>
              <a:rPr lang="en-US" sz="1200" dirty="0">
                <a:solidFill>
                  <a:schemeClr val="bg1"/>
                </a:solidFill>
              </a:rPr>
              <a:t> </a:t>
            </a:r>
            <a:r>
              <a:rPr lang="en-US" sz="1200" dirty="0" err="1">
                <a:solidFill>
                  <a:schemeClr val="bg1"/>
                </a:solidFill>
              </a:rPr>
              <a:t>Bangsa</a:t>
            </a:r>
            <a:r>
              <a:rPr lang="en-US" sz="1200" dirty="0">
                <a:solidFill>
                  <a:schemeClr val="bg1"/>
                </a:solidFill>
              </a:rPr>
              <a:t> </a:t>
            </a:r>
            <a:r>
              <a:rPr lang="en-US" sz="1200" dirty="0" err="1">
                <a:solidFill>
                  <a:schemeClr val="bg1"/>
                </a:solidFill>
              </a:rPr>
              <a:t>melalui</a:t>
            </a:r>
            <a:r>
              <a:rPr lang="en-US" sz="1200" dirty="0">
                <a:solidFill>
                  <a:schemeClr val="bg1"/>
                </a:solidFill>
              </a:rPr>
              <a:t> </a:t>
            </a:r>
            <a:r>
              <a:rPr lang="en-US" sz="1200" dirty="0" err="1">
                <a:solidFill>
                  <a:schemeClr val="bg1"/>
                </a:solidFill>
              </a:rPr>
              <a:t>Bahasa</a:t>
            </a:r>
            <a:r>
              <a:rPr lang="en-US" sz="1200" dirty="0">
                <a:solidFill>
                  <a:schemeClr val="bg1"/>
                </a:solidFill>
              </a:rPr>
              <a:t> Indonesia. J-PIPS 2016;3.</a:t>
            </a:r>
          </a:p>
          <a:p>
            <a:pPr marL="900113" indent="-900113"/>
            <a:r>
              <a:rPr lang="en-US" sz="1200" dirty="0">
                <a:solidFill>
                  <a:schemeClr val="bg1"/>
                </a:solidFill>
              </a:rPr>
              <a:t>[12]	</a:t>
            </a:r>
            <a:r>
              <a:rPr lang="en-US" sz="1200" dirty="0" err="1">
                <a:solidFill>
                  <a:schemeClr val="bg1"/>
                </a:solidFill>
              </a:rPr>
              <a:t>Oktavianus</a:t>
            </a:r>
            <a:r>
              <a:rPr lang="en-US" sz="1200" dirty="0">
                <a:solidFill>
                  <a:schemeClr val="bg1"/>
                </a:solidFill>
              </a:rPr>
              <a:t> O. </a:t>
            </a:r>
            <a:r>
              <a:rPr lang="en-US" sz="1200" dirty="0" err="1">
                <a:solidFill>
                  <a:schemeClr val="bg1"/>
                </a:solidFill>
              </a:rPr>
              <a:t>Bahasa</a:t>
            </a:r>
            <a:r>
              <a:rPr lang="en-US" sz="1200" dirty="0">
                <a:solidFill>
                  <a:schemeClr val="bg1"/>
                </a:solidFill>
              </a:rPr>
              <a:t> yang </a:t>
            </a:r>
            <a:r>
              <a:rPr lang="en-US" sz="1200" dirty="0" err="1">
                <a:solidFill>
                  <a:schemeClr val="bg1"/>
                </a:solidFill>
              </a:rPr>
              <a:t>Membentuk</a:t>
            </a:r>
            <a:r>
              <a:rPr lang="en-US" sz="1200" dirty="0">
                <a:solidFill>
                  <a:schemeClr val="bg1"/>
                </a:solidFill>
              </a:rPr>
              <a:t> </a:t>
            </a:r>
            <a:r>
              <a:rPr lang="en-US" sz="1200" dirty="0" err="1">
                <a:solidFill>
                  <a:schemeClr val="bg1"/>
                </a:solidFill>
              </a:rPr>
              <a:t>Jati</a:t>
            </a:r>
            <a:r>
              <a:rPr lang="en-US" sz="1200" dirty="0">
                <a:solidFill>
                  <a:schemeClr val="bg1"/>
                </a:solidFill>
              </a:rPr>
              <a:t> </a:t>
            </a:r>
            <a:r>
              <a:rPr lang="en-US" sz="1200" dirty="0" err="1">
                <a:solidFill>
                  <a:schemeClr val="bg1"/>
                </a:solidFill>
              </a:rPr>
              <a:t>Diri</a:t>
            </a:r>
            <a:r>
              <a:rPr lang="en-US" sz="1200" dirty="0">
                <a:solidFill>
                  <a:schemeClr val="bg1"/>
                </a:solidFill>
              </a:rPr>
              <a:t> </a:t>
            </a:r>
            <a:r>
              <a:rPr lang="en-US" sz="1200" dirty="0" err="1">
                <a:solidFill>
                  <a:schemeClr val="bg1"/>
                </a:solidFill>
              </a:rPr>
              <a:t>dan</a:t>
            </a:r>
            <a:r>
              <a:rPr lang="en-US" sz="1200" dirty="0">
                <a:solidFill>
                  <a:schemeClr val="bg1"/>
                </a:solidFill>
              </a:rPr>
              <a:t> </a:t>
            </a:r>
            <a:r>
              <a:rPr lang="en-US" sz="1200" dirty="0" err="1">
                <a:solidFill>
                  <a:schemeClr val="bg1"/>
                </a:solidFill>
              </a:rPr>
              <a:t>Karakter</a:t>
            </a:r>
            <a:r>
              <a:rPr lang="en-US" sz="1200" dirty="0">
                <a:solidFill>
                  <a:schemeClr val="bg1"/>
                </a:solidFill>
              </a:rPr>
              <a:t> </a:t>
            </a:r>
            <a:r>
              <a:rPr lang="en-US" sz="1200" dirty="0" err="1">
                <a:solidFill>
                  <a:schemeClr val="bg1"/>
                </a:solidFill>
              </a:rPr>
              <a:t>Bangsa</a:t>
            </a:r>
            <a:r>
              <a:rPr lang="en-US" sz="1200" dirty="0">
                <a:solidFill>
                  <a:schemeClr val="bg1"/>
                </a:solidFill>
              </a:rPr>
              <a:t>. J </a:t>
            </a:r>
            <a:r>
              <a:rPr lang="en-US" sz="1200" dirty="0" err="1">
                <a:solidFill>
                  <a:schemeClr val="bg1"/>
                </a:solidFill>
              </a:rPr>
              <a:t>Arbitrer</a:t>
            </a:r>
            <a:r>
              <a:rPr lang="en-US" sz="1200" dirty="0">
                <a:solidFill>
                  <a:schemeClr val="bg1"/>
                </a:solidFill>
              </a:rPr>
              <a:t> 2013;1:68. https://doi.org/10.25077/ar.1.1.68-74.2013.</a:t>
            </a:r>
          </a:p>
          <a:p>
            <a:pPr marL="900113" indent="-900113"/>
            <a:r>
              <a:rPr lang="en-US" sz="1200" dirty="0">
                <a:solidFill>
                  <a:schemeClr val="bg1"/>
                </a:solidFill>
              </a:rPr>
              <a:t>[13]	</a:t>
            </a:r>
            <a:r>
              <a:rPr lang="en-US" sz="1200" dirty="0" err="1">
                <a:solidFill>
                  <a:schemeClr val="bg1"/>
                </a:solidFill>
              </a:rPr>
              <a:t>Antari</a:t>
            </a:r>
            <a:r>
              <a:rPr lang="en-US" sz="1200" dirty="0">
                <a:solidFill>
                  <a:schemeClr val="bg1"/>
                </a:solidFill>
              </a:rPr>
              <a:t> </a:t>
            </a:r>
            <a:r>
              <a:rPr lang="en-US" sz="1200" dirty="0" err="1">
                <a:solidFill>
                  <a:schemeClr val="bg1"/>
                </a:solidFill>
              </a:rPr>
              <a:t>Swandewi</a:t>
            </a:r>
            <a:r>
              <a:rPr lang="en-US" sz="1200" dirty="0">
                <a:solidFill>
                  <a:schemeClr val="bg1"/>
                </a:solidFill>
              </a:rPr>
              <a:t> LP. </a:t>
            </a:r>
            <a:r>
              <a:rPr lang="en-US" sz="1200" dirty="0" err="1">
                <a:solidFill>
                  <a:schemeClr val="bg1"/>
                </a:solidFill>
              </a:rPr>
              <a:t>Bahasa</a:t>
            </a:r>
            <a:r>
              <a:rPr lang="en-US" sz="1200" dirty="0">
                <a:solidFill>
                  <a:schemeClr val="bg1"/>
                </a:solidFill>
              </a:rPr>
              <a:t> Indonesia </a:t>
            </a:r>
            <a:r>
              <a:rPr lang="en-US" sz="1200" dirty="0" err="1">
                <a:solidFill>
                  <a:schemeClr val="bg1"/>
                </a:solidFill>
              </a:rPr>
              <a:t>Sebagai</a:t>
            </a:r>
            <a:r>
              <a:rPr lang="en-US" sz="1200" dirty="0">
                <a:solidFill>
                  <a:schemeClr val="bg1"/>
                </a:solidFill>
              </a:rPr>
              <a:t> </a:t>
            </a:r>
            <a:r>
              <a:rPr lang="en-US" sz="1200" dirty="0" err="1">
                <a:solidFill>
                  <a:schemeClr val="bg1"/>
                </a:solidFill>
              </a:rPr>
              <a:t>Identitas</a:t>
            </a:r>
            <a:r>
              <a:rPr lang="en-US" sz="1200" dirty="0">
                <a:solidFill>
                  <a:schemeClr val="bg1"/>
                </a:solidFill>
              </a:rPr>
              <a:t> </a:t>
            </a:r>
            <a:r>
              <a:rPr lang="en-US" sz="1200" dirty="0" err="1">
                <a:solidFill>
                  <a:schemeClr val="bg1"/>
                </a:solidFill>
              </a:rPr>
              <a:t>Nasional</a:t>
            </a:r>
            <a:r>
              <a:rPr lang="en-US" sz="1200" dirty="0">
                <a:solidFill>
                  <a:schemeClr val="bg1"/>
                </a:solidFill>
              </a:rPr>
              <a:t> </a:t>
            </a:r>
            <a:r>
              <a:rPr lang="en-US" sz="1200" dirty="0" err="1">
                <a:solidFill>
                  <a:schemeClr val="bg1"/>
                </a:solidFill>
              </a:rPr>
              <a:t>Bangsa</a:t>
            </a:r>
            <a:r>
              <a:rPr lang="en-US" sz="1200" dirty="0">
                <a:solidFill>
                  <a:schemeClr val="bg1"/>
                </a:solidFill>
              </a:rPr>
              <a:t> Indonesia. J </a:t>
            </a:r>
            <a:r>
              <a:rPr lang="en-US" sz="1200" dirty="0" err="1">
                <a:solidFill>
                  <a:schemeClr val="bg1"/>
                </a:solidFill>
              </a:rPr>
              <a:t>Jisipol</a:t>
            </a:r>
            <a:r>
              <a:rPr lang="en-US" sz="1200" dirty="0">
                <a:solidFill>
                  <a:schemeClr val="bg1"/>
                </a:solidFill>
              </a:rPr>
              <a:t> 2019;8:17. https://doi.org/10.5281/zenodo.3903959.</a:t>
            </a:r>
          </a:p>
          <a:p>
            <a:pPr marL="900113" indent="-900113"/>
            <a:r>
              <a:rPr lang="en-US" sz="1200" dirty="0">
                <a:solidFill>
                  <a:schemeClr val="bg1"/>
                </a:solidFill>
              </a:rPr>
              <a:t>[14]	</a:t>
            </a:r>
            <a:r>
              <a:rPr lang="en-US" sz="1200" dirty="0" err="1">
                <a:solidFill>
                  <a:schemeClr val="bg1"/>
                </a:solidFill>
              </a:rPr>
              <a:t>Simanjuntak</a:t>
            </a:r>
            <a:r>
              <a:rPr lang="en-US" sz="1200" dirty="0">
                <a:solidFill>
                  <a:schemeClr val="bg1"/>
                </a:solidFill>
              </a:rPr>
              <a:t> CF. </a:t>
            </a:r>
            <a:r>
              <a:rPr lang="en-US" sz="1200" dirty="0" err="1">
                <a:solidFill>
                  <a:schemeClr val="bg1"/>
                </a:solidFill>
              </a:rPr>
              <a:t>Dampak</a:t>
            </a:r>
            <a:r>
              <a:rPr lang="en-US" sz="1200" dirty="0">
                <a:solidFill>
                  <a:schemeClr val="bg1"/>
                </a:solidFill>
              </a:rPr>
              <a:t> </a:t>
            </a:r>
            <a:r>
              <a:rPr lang="en-US" sz="1200" dirty="0" err="1">
                <a:solidFill>
                  <a:schemeClr val="bg1"/>
                </a:solidFill>
              </a:rPr>
              <a:t>perkembangan</a:t>
            </a:r>
            <a:r>
              <a:rPr lang="en-US" sz="1200" dirty="0">
                <a:solidFill>
                  <a:schemeClr val="bg1"/>
                </a:solidFill>
              </a:rPr>
              <a:t> </a:t>
            </a:r>
            <a:r>
              <a:rPr lang="en-US" sz="1200" dirty="0" err="1">
                <a:solidFill>
                  <a:schemeClr val="bg1"/>
                </a:solidFill>
              </a:rPr>
              <a:t>teknologi</a:t>
            </a:r>
            <a:r>
              <a:rPr lang="en-US" sz="1200" dirty="0">
                <a:solidFill>
                  <a:schemeClr val="bg1"/>
                </a:solidFill>
              </a:rPr>
              <a:t> </a:t>
            </a:r>
            <a:r>
              <a:rPr lang="en-US" sz="1200" dirty="0" err="1">
                <a:solidFill>
                  <a:schemeClr val="bg1"/>
                </a:solidFill>
              </a:rPr>
              <a:t>terhadap</a:t>
            </a:r>
            <a:r>
              <a:rPr lang="en-US" sz="1200" dirty="0">
                <a:solidFill>
                  <a:schemeClr val="bg1"/>
                </a:solidFill>
              </a:rPr>
              <a:t> </a:t>
            </a:r>
            <a:r>
              <a:rPr lang="en-US" sz="1200" dirty="0" err="1">
                <a:solidFill>
                  <a:schemeClr val="bg1"/>
                </a:solidFill>
              </a:rPr>
              <a:t>permainan</a:t>
            </a:r>
            <a:r>
              <a:rPr lang="en-US" sz="1200" dirty="0">
                <a:solidFill>
                  <a:schemeClr val="bg1"/>
                </a:solidFill>
              </a:rPr>
              <a:t> </a:t>
            </a:r>
            <a:r>
              <a:rPr lang="en-US" sz="1200" dirty="0" err="1">
                <a:solidFill>
                  <a:schemeClr val="bg1"/>
                </a:solidFill>
              </a:rPr>
              <a:t>tradisional</a:t>
            </a:r>
            <a:r>
              <a:rPr lang="en-US" sz="1200" dirty="0">
                <a:solidFill>
                  <a:schemeClr val="bg1"/>
                </a:solidFill>
              </a:rPr>
              <a:t> di </a:t>
            </a:r>
            <a:r>
              <a:rPr lang="en-US" sz="1200" dirty="0" err="1">
                <a:solidFill>
                  <a:schemeClr val="bg1"/>
                </a:solidFill>
              </a:rPr>
              <a:t>daerah</a:t>
            </a:r>
            <a:r>
              <a:rPr lang="en-US" sz="1200" dirty="0">
                <a:solidFill>
                  <a:schemeClr val="bg1"/>
                </a:solidFill>
              </a:rPr>
              <a:t> </a:t>
            </a:r>
            <a:r>
              <a:rPr lang="en-US" sz="1200" dirty="0" err="1">
                <a:solidFill>
                  <a:schemeClr val="bg1"/>
                </a:solidFill>
              </a:rPr>
              <a:t>medan</a:t>
            </a:r>
            <a:r>
              <a:rPr lang="en-US" sz="1200" dirty="0">
                <a:solidFill>
                  <a:schemeClr val="bg1"/>
                </a:solidFill>
              </a:rPr>
              <a:t>. </a:t>
            </a:r>
            <a:r>
              <a:rPr lang="en-US" sz="1200" dirty="0" err="1">
                <a:solidFill>
                  <a:schemeClr val="bg1"/>
                </a:solidFill>
              </a:rPr>
              <a:t>Univ</a:t>
            </a:r>
            <a:r>
              <a:rPr lang="en-US" sz="1200" dirty="0">
                <a:solidFill>
                  <a:schemeClr val="bg1"/>
                </a:solidFill>
              </a:rPr>
              <a:t> HKKBP </a:t>
            </a:r>
            <a:r>
              <a:rPr lang="en-US" sz="1200" dirty="0" err="1">
                <a:solidFill>
                  <a:schemeClr val="bg1"/>
                </a:solidFill>
              </a:rPr>
              <a:t>Nommensen</a:t>
            </a:r>
            <a:r>
              <a:rPr lang="en-US" sz="1200" dirty="0">
                <a:solidFill>
                  <a:schemeClr val="bg1"/>
                </a:solidFill>
              </a:rPr>
              <a:t> 2022</a:t>
            </a:r>
            <a:r>
              <a:rPr lang="en-US" sz="1200" dirty="0" smtClean="0">
                <a:solidFill>
                  <a:schemeClr val="bg1"/>
                </a:solidFill>
              </a:rPr>
              <a:t>.</a:t>
            </a:r>
            <a:endParaRPr lang="en-US" sz="1200" dirty="0">
              <a:solidFill>
                <a:schemeClr val="bg1"/>
              </a:solidFill>
            </a:endParaRPr>
          </a:p>
        </p:txBody>
      </p:sp>
    </p:spTree>
    <p:extLst>
      <p:ext uri="{BB962C8B-B14F-4D97-AF65-F5344CB8AC3E}">
        <p14:creationId xmlns:p14="http://schemas.microsoft.com/office/powerpoint/2010/main" val="2387732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62856" y="1074057"/>
            <a:ext cx="6429829" cy="584775"/>
          </a:xfrm>
          <a:prstGeom prst="rect">
            <a:avLst/>
          </a:prstGeom>
          <a:noFill/>
        </p:spPr>
        <p:txBody>
          <a:bodyPr wrap="square" rtlCol="0">
            <a:spAutoFit/>
          </a:bodyPr>
          <a:lstStyle/>
          <a:p>
            <a:r>
              <a:rPr lang="en-US" sz="3200" dirty="0" smtClean="0">
                <a:solidFill>
                  <a:schemeClr val="bg1"/>
                </a:solidFill>
              </a:rPr>
              <a:t>References</a:t>
            </a:r>
            <a:endParaRPr lang="en-US" sz="3200" dirty="0">
              <a:solidFill>
                <a:schemeClr val="bg1"/>
              </a:solidFill>
            </a:endParaRPr>
          </a:p>
        </p:txBody>
      </p:sp>
      <p:sp>
        <p:nvSpPr>
          <p:cNvPr id="3" name="Rectangle 2"/>
          <p:cNvSpPr/>
          <p:nvPr/>
        </p:nvSpPr>
        <p:spPr>
          <a:xfrm>
            <a:off x="362856" y="1658832"/>
            <a:ext cx="11350171" cy="4708981"/>
          </a:xfrm>
          <a:prstGeom prst="rect">
            <a:avLst/>
          </a:prstGeom>
        </p:spPr>
        <p:txBody>
          <a:bodyPr wrap="square">
            <a:spAutoFit/>
          </a:bodyPr>
          <a:lstStyle/>
          <a:p>
            <a:pPr marL="900113" indent="-900113"/>
            <a:r>
              <a:rPr lang="en-US" sz="1200" dirty="0">
                <a:solidFill>
                  <a:schemeClr val="bg1"/>
                </a:solidFill>
              </a:rPr>
              <a:t>[15]	Arya PAP. </a:t>
            </a:r>
            <a:r>
              <a:rPr lang="en-US" sz="1200" dirty="0" err="1">
                <a:solidFill>
                  <a:schemeClr val="bg1"/>
                </a:solidFill>
              </a:rPr>
              <a:t>Revitalisasi</a:t>
            </a:r>
            <a:r>
              <a:rPr lang="en-US" sz="1200" dirty="0">
                <a:solidFill>
                  <a:schemeClr val="bg1"/>
                </a:solidFill>
              </a:rPr>
              <a:t> </a:t>
            </a:r>
            <a:r>
              <a:rPr lang="en-US" sz="1200" dirty="0" err="1">
                <a:solidFill>
                  <a:schemeClr val="bg1"/>
                </a:solidFill>
              </a:rPr>
              <a:t>Permainan</a:t>
            </a:r>
            <a:r>
              <a:rPr lang="en-US" sz="1200" dirty="0">
                <a:solidFill>
                  <a:schemeClr val="bg1"/>
                </a:solidFill>
              </a:rPr>
              <a:t> </a:t>
            </a:r>
            <a:r>
              <a:rPr lang="en-US" sz="1200" dirty="0" err="1">
                <a:solidFill>
                  <a:schemeClr val="bg1"/>
                </a:solidFill>
              </a:rPr>
              <a:t>Tradisional</a:t>
            </a:r>
            <a:r>
              <a:rPr lang="en-US" sz="1200" dirty="0">
                <a:solidFill>
                  <a:schemeClr val="bg1"/>
                </a:solidFill>
              </a:rPr>
              <a:t> Bali </a:t>
            </a:r>
            <a:r>
              <a:rPr lang="en-US" sz="1200" dirty="0" err="1">
                <a:solidFill>
                  <a:schemeClr val="bg1"/>
                </a:solidFill>
              </a:rPr>
              <a:t>Sebagai</a:t>
            </a:r>
            <a:r>
              <a:rPr lang="en-US" sz="1200" dirty="0">
                <a:solidFill>
                  <a:schemeClr val="bg1"/>
                </a:solidFill>
              </a:rPr>
              <a:t> </a:t>
            </a:r>
            <a:r>
              <a:rPr lang="en-US" sz="1200" dirty="0" err="1">
                <a:solidFill>
                  <a:schemeClr val="bg1"/>
                </a:solidFill>
              </a:rPr>
              <a:t>Bagian</a:t>
            </a:r>
            <a:r>
              <a:rPr lang="en-US" sz="1200" dirty="0">
                <a:solidFill>
                  <a:schemeClr val="bg1"/>
                </a:solidFill>
              </a:rPr>
              <a:t> Dari </a:t>
            </a:r>
            <a:r>
              <a:rPr lang="en-US" sz="1200" dirty="0" err="1">
                <a:solidFill>
                  <a:schemeClr val="bg1"/>
                </a:solidFill>
              </a:rPr>
              <a:t>Atraksi</a:t>
            </a:r>
            <a:r>
              <a:rPr lang="en-US" sz="1200" dirty="0">
                <a:solidFill>
                  <a:schemeClr val="bg1"/>
                </a:solidFill>
              </a:rPr>
              <a:t> </a:t>
            </a:r>
            <a:r>
              <a:rPr lang="en-US" sz="1200" dirty="0" err="1">
                <a:solidFill>
                  <a:schemeClr val="bg1"/>
                </a:solidFill>
              </a:rPr>
              <a:t>Wisata</a:t>
            </a:r>
            <a:r>
              <a:rPr lang="en-US" sz="1200" dirty="0">
                <a:solidFill>
                  <a:schemeClr val="bg1"/>
                </a:solidFill>
              </a:rPr>
              <a:t> </a:t>
            </a:r>
            <a:r>
              <a:rPr lang="en-US" sz="1200" dirty="0" err="1">
                <a:solidFill>
                  <a:schemeClr val="bg1"/>
                </a:solidFill>
              </a:rPr>
              <a:t>Budaya</a:t>
            </a:r>
            <a:r>
              <a:rPr lang="en-US" sz="1200" dirty="0">
                <a:solidFill>
                  <a:schemeClr val="bg1"/>
                </a:solidFill>
              </a:rPr>
              <a:t> Di Kota Denpasar. J Master </a:t>
            </a:r>
            <a:r>
              <a:rPr lang="en-US" sz="1200" dirty="0" err="1">
                <a:solidFill>
                  <a:schemeClr val="bg1"/>
                </a:solidFill>
              </a:rPr>
              <a:t>Pariwisata</a:t>
            </a:r>
            <a:r>
              <a:rPr lang="en-US" sz="1200" dirty="0">
                <a:solidFill>
                  <a:schemeClr val="bg1"/>
                </a:solidFill>
              </a:rPr>
              <a:t> 2015;1:83–99. https://doi.org/10.24843/jumpa.2015.v01.i02.p07.</a:t>
            </a:r>
          </a:p>
          <a:p>
            <a:pPr marL="900113" indent="-900113"/>
            <a:r>
              <a:rPr lang="en-US" sz="1200" dirty="0">
                <a:solidFill>
                  <a:schemeClr val="bg1"/>
                </a:solidFill>
              </a:rPr>
              <a:t>[16]	Lestari PI, Prima E, </a:t>
            </a:r>
            <a:r>
              <a:rPr lang="en-US" sz="1200" dirty="0" err="1">
                <a:solidFill>
                  <a:schemeClr val="bg1"/>
                </a:solidFill>
              </a:rPr>
              <a:t>Erfiani</a:t>
            </a:r>
            <a:r>
              <a:rPr lang="en-US" sz="1200" dirty="0">
                <a:solidFill>
                  <a:schemeClr val="bg1"/>
                </a:solidFill>
              </a:rPr>
              <a:t> NMD. </a:t>
            </a:r>
            <a:r>
              <a:rPr lang="en-US" sz="1200" dirty="0" err="1">
                <a:solidFill>
                  <a:schemeClr val="bg1"/>
                </a:solidFill>
              </a:rPr>
              <a:t>Pemertahanan</a:t>
            </a:r>
            <a:r>
              <a:rPr lang="en-US" sz="1200" dirty="0">
                <a:solidFill>
                  <a:schemeClr val="bg1"/>
                </a:solidFill>
              </a:rPr>
              <a:t> </a:t>
            </a:r>
            <a:r>
              <a:rPr lang="en-US" sz="1200" dirty="0" err="1">
                <a:solidFill>
                  <a:schemeClr val="bg1"/>
                </a:solidFill>
              </a:rPr>
              <a:t>Budaya</a:t>
            </a:r>
            <a:r>
              <a:rPr lang="en-US" sz="1200" dirty="0">
                <a:solidFill>
                  <a:schemeClr val="bg1"/>
                </a:solidFill>
              </a:rPr>
              <a:t> </a:t>
            </a:r>
            <a:r>
              <a:rPr lang="en-US" sz="1200" dirty="0" err="1">
                <a:solidFill>
                  <a:schemeClr val="bg1"/>
                </a:solidFill>
              </a:rPr>
              <a:t>Melalui</a:t>
            </a:r>
            <a:r>
              <a:rPr lang="en-US" sz="1200" dirty="0">
                <a:solidFill>
                  <a:schemeClr val="bg1"/>
                </a:solidFill>
              </a:rPr>
              <a:t> </a:t>
            </a:r>
            <a:r>
              <a:rPr lang="en-US" sz="1200" dirty="0" err="1">
                <a:solidFill>
                  <a:schemeClr val="bg1"/>
                </a:solidFill>
              </a:rPr>
              <a:t>Permainan</a:t>
            </a:r>
            <a:r>
              <a:rPr lang="en-US" sz="1200" dirty="0">
                <a:solidFill>
                  <a:schemeClr val="bg1"/>
                </a:solidFill>
              </a:rPr>
              <a:t> </a:t>
            </a:r>
            <a:r>
              <a:rPr lang="en-US" sz="1200" dirty="0" err="1">
                <a:solidFill>
                  <a:schemeClr val="bg1"/>
                </a:solidFill>
              </a:rPr>
              <a:t>Tradisional</a:t>
            </a:r>
            <a:r>
              <a:rPr lang="en-US" sz="1200" dirty="0">
                <a:solidFill>
                  <a:schemeClr val="bg1"/>
                </a:solidFill>
              </a:rPr>
              <a:t> Bali di </a:t>
            </a:r>
            <a:r>
              <a:rPr lang="en-US" sz="1200" dirty="0" err="1">
                <a:solidFill>
                  <a:schemeClr val="bg1"/>
                </a:solidFill>
              </a:rPr>
              <a:t>Desa</a:t>
            </a:r>
            <a:r>
              <a:rPr lang="en-US" sz="1200" dirty="0">
                <a:solidFill>
                  <a:schemeClr val="bg1"/>
                </a:solidFill>
              </a:rPr>
              <a:t> </a:t>
            </a:r>
            <a:r>
              <a:rPr lang="en-US" sz="1200" dirty="0" err="1">
                <a:solidFill>
                  <a:schemeClr val="bg1"/>
                </a:solidFill>
              </a:rPr>
              <a:t>Pemecutan</a:t>
            </a:r>
            <a:r>
              <a:rPr lang="en-US" sz="1200" dirty="0">
                <a:solidFill>
                  <a:schemeClr val="bg1"/>
                </a:solidFill>
              </a:rPr>
              <a:t> </a:t>
            </a:r>
            <a:r>
              <a:rPr lang="en-US" sz="1200" dirty="0" err="1">
                <a:solidFill>
                  <a:schemeClr val="bg1"/>
                </a:solidFill>
              </a:rPr>
              <a:t>Kaja</a:t>
            </a:r>
            <a:r>
              <a:rPr lang="en-US" sz="1200" dirty="0">
                <a:solidFill>
                  <a:schemeClr val="bg1"/>
                </a:solidFill>
              </a:rPr>
              <a:t> </a:t>
            </a:r>
            <a:r>
              <a:rPr lang="en-US" sz="1200" dirty="0" err="1">
                <a:solidFill>
                  <a:schemeClr val="bg1"/>
                </a:solidFill>
              </a:rPr>
              <a:t>Kecataman</a:t>
            </a:r>
            <a:r>
              <a:rPr lang="en-US" sz="1200" dirty="0">
                <a:solidFill>
                  <a:schemeClr val="bg1"/>
                </a:solidFill>
              </a:rPr>
              <a:t> Denpasar Utara. J </a:t>
            </a:r>
            <a:r>
              <a:rPr lang="en-US" sz="1200" dirty="0" err="1">
                <a:solidFill>
                  <a:schemeClr val="bg1"/>
                </a:solidFill>
              </a:rPr>
              <a:t>Parad</a:t>
            </a:r>
            <a:r>
              <a:rPr lang="en-US" sz="1200" dirty="0">
                <a:solidFill>
                  <a:schemeClr val="bg1"/>
                </a:solidFill>
              </a:rPr>
              <a:t> 2017;1:97–103.</a:t>
            </a:r>
          </a:p>
          <a:p>
            <a:pPr marL="900113" indent="-900113"/>
            <a:r>
              <a:rPr lang="en-US" sz="1200" dirty="0">
                <a:solidFill>
                  <a:schemeClr val="bg1"/>
                </a:solidFill>
              </a:rPr>
              <a:t>[17]	</a:t>
            </a:r>
            <a:r>
              <a:rPr lang="en-US" sz="1200" dirty="0" err="1">
                <a:solidFill>
                  <a:schemeClr val="bg1"/>
                </a:solidFill>
              </a:rPr>
              <a:t>Jayendra</a:t>
            </a:r>
            <a:r>
              <a:rPr lang="en-US" sz="1200" dirty="0">
                <a:solidFill>
                  <a:schemeClr val="bg1"/>
                </a:solidFill>
              </a:rPr>
              <a:t> PS. </a:t>
            </a:r>
            <a:r>
              <a:rPr lang="en-US" sz="1200" dirty="0" err="1">
                <a:solidFill>
                  <a:schemeClr val="bg1"/>
                </a:solidFill>
              </a:rPr>
              <a:t>Permainan</a:t>
            </a:r>
            <a:r>
              <a:rPr lang="en-US" sz="1200" dirty="0">
                <a:solidFill>
                  <a:schemeClr val="bg1"/>
                </a:solidFill>
              </a:rPr>
              <a:t> </a:t>
            </a:r>
            <a:r>
              <a:rPr lang="en-US" sz="1200" dirty="0" err="1">
                <a:solidFill>
                  <a:schemeClr val="bg1"/>
                </a:solidFill>
              </a:rPr>
              <a:t>Tradisional</a:t>
            </a:r>
            <a:r>
              <a:rPr lang="en-US" sz="1200" dirty="0">
                <a:solidFill>
                  <a:schemeClr val="bg1"/>
                </a:solidFill>
              </a:rPr>
              <a:t> Bali </a:t>
            </a:r>
            <a:r>
              <a:rPr lang="en-US" sz="1200" dirty="0" err="1">
                <a:solidFill>
                  <a:schemeClr val="bg1"/>
                </a:solidFill>
              </a:rPr>
              <a:t>Juru</a:t>
            </a:r>
            <a:r>
              <a:rPr lang="en-US" sz="1200" dirty="0">
                <a:solidFill>
                  <a:schemeClr val="bg1"/>
                </a:solidFill>
              </a:rPr>
              <a:t> </a:t>
            </a:r>
            <a:r>
              <a:rPr lang="en-US" sz="1200" dirty="0" err="1">
                <a:solidFill>
                  <a:schemeClr val="bg1"/>
                </a:solidFill>
              </a:rPr>
              <a:t>Pencar</a:t>
            </a:r>
            <a:r>
              <a:rPr lang="en-US" sz="1200" dirty="0">
                <a:solidFill>
                  <a:schemeClr val="bg1"/>
                </a:solidFill>
              </a:rPr>
              <a:t> </a:t>
            </a:r>
            <a:r>
              <a:rPr lang="en-US" sz="1200" dirty="0" err="1">
                <a:solidFill>
                  <a:schemeClr val="bg1"/>
                </a:solidFill>
              </a:rPr>
              <a:t>Sebagai</a:t>
            </a:r>
            <a:r>
              <a:rPr lang="en-US" sz="1200" dirty="0">
                <a:solidFill>
                  <a:schemeClr val="bg1"/>
                </a:solidFill>
              </a:rPr>
              <a:t> Media </a:t>
            </a:r>
            <a:r>
              <a:rPr lang="en-US" sz="1200" dirty="0" err="1">
                <a:solidFill>
                  <a:schemeClr val="bg1"/>
                </a:solidFill>
              </a:rPr>
              <a:t>Pembelajaran</a:t>
            </a:r>
            <a:r>
              <a:rPr lang="en-US" sz="1200" dirty="0">
                <a:solidFill>
                  <a:schemeClr val="bg1"/>
                </a:solidFill>
              </a:rPr>
              <a:t> Dan </a:t>
            </a:r>
            <a:r>
              <a:rPr lang="en-US" sz="1200" dirty="0" err="1">
                <a:solidFill>
                  <a:schemeClr val="bg1"/>
                </a:solidFill>
              </a:rPr>
              <a:t>Pembentukan</a:t>
            </a:r>
            <a:r>
              <a:rPr lang="en-US" sz="1200" dirty="0">
                <a:solidFill>
                  <a:schemeClr val="bg1"/>
                </a:solidFill>
              </a:rPr>
              <a:t> </a:t>
            </a:r>
            <a:r>
              <a:rPr lang="en-US" sz="1200" dirty="0" err="1">
                <a:solidFill>
                  <a:schemeClr val="bg1"/>
                </a:solidFill>
              </a:rPr>
              <a:t>Karakter</a:t>
            </a:r>
            <a:r>
              <a:rPr lang="en-US" sz="1200" dirty="0">
                <a:solidFill>
                  <a:schemeClr val="bg1"/>
                </a:solidFill>
              </a:rPr>
              <a:t>. </a:t>
            </a:r>
            <a:r>
              <a:rPr lang="en-US" sz="1200" dirty="0" err="1">
                <a:solidFill>
                  <a:schemeClr val="bg1"/>
                </a:solidFill>
              </a:rPr>
              <a:t>Adi</a:t>
            </a:r>
            <a:r>
              <a:rPr lang="en-US" sz="1200" dirty="0">
                <a:solidFill>
                  <a:schemeClr val="bg1"/>
                </a:solidFill>
              </a:rPr>
              <a:t> </a:t>
            </a:r>
            <a:r>
              <a:rPr lang="en-US" sz="1200" dirty="0" err="1">
                <a:solidFill>
                  <a:schemeClr val="bg1"/>
                </a:solidFill>
              </a:rPr>
              <a:t>Widya</a:t>
            </a:r>
            <a:r>
              <a:rPr lang="en-US" sz="1200" dirty="0">
                <a:solidFill>
                  <a:schemeClr val="bg1"/>
                </a:solidFill>
              </a:rPr>
              <a:t> J </a:t>
            </a:r>
            <a:r>
              <a:rPr lang="en-US" sz="1200" dirty="0" err="1">
                <a:solidFill>
                  <a:schemeClr val="bg1"/>
                </a:solidFill>
              </a:rPr>
              <a:t>Pendidik</a:t>
            </a:r>
            <a:r>
              <a:rPr lang="en-US" sz="1200" dirty="0">
                <a:solidFill>
                  <a:schemeClr val="bg1"/>
                </a:solidFill>
              </a:rPr>
              <a:t> </a:t>
            </a:r>
            <a:r>
              <a:rPr lang="en-US" sz="1200" dirty="0" err="1">
                <a:solidFill>
                  <a:schemeClr val="bg1"/>
                </a:solidFill>
              </a:rPr>
              <a:t>Dasar</a:t>
            </a:r>
            <a:r>
              <a:rPr lang="en-US" sz="1200" dirty="0">
                <a:solidFill>
                  <a:schemeClr val="bg1"/>
                </a:solidFill>
              </a:rPr>
              <a:t> 2019;3:65. https://doi.org/10.25078/aw.v3i1.906.</a:t>
            </a:r>
          </a:p>
          <a:p>
            <a:pPr marL="900113" indent="-900113"/>
            <a:r>
              <a:rPr lang="en-US" sz="1200" dirty="0">
                <a:solidFill>
                  <a:schemeClr val="bg1"/>
                </a:solidFill>
              </a:rPr>
              <a:t>[18]	</a:t>
            </a:r>
            <a:r>
              <a:rPr lang="en-US" sz="1200" dirty="0" err="1">
                <a:solidFill>
                  <a:schemeClr val="bg1"/>
                </a:solidFill>
              </a:rPr>
              <a:t>Prasta</a:t>
            </a:r>
            <a:r>
              <a:rPr lang="en-US" sz="1200" dirty="0">
                <a:solidFill>
                  <a:schemeClr val="bg1"/>
                </a:solidFill>
              </a:rPr>
              <a:t> IGA, </a:t>
            </a:r>
            <a:r>
              <a:rPr lang="en-US" sz="1200" dirty="0" err="1">
                <a:solidFill>
                  <a:schemeClr val="bg1"/>
                </a:solidFill>
              </a:rPr>
              <a:t>Rediasa</a:t>
            </a:r>
            <a:r>
              <a:rPr lang="en-US" sz="1200" dirty="0">
                <a:solidFill>
                  <a:schemeClr val="bg1"/>
                </a:solidFill>
              </a:rPr>
              <a:t> N, </a:t>
            </a:r>
            <a:r>
              <a:rPr lang="en-US" sz="1200" dirty="0" err="1">
                <a:solidFill>
                  <a:schemeClr val="bg1"/>
                </a:solidFill>
              </a:rPr>
              <a:t>Budiarta</a:t>
            </a:r>
            <a:r>
              <a:rPr lang="en-US" sz="1200" dirty="0">
                <a:solidFill>
                  <a:schemeClr val="bg1"/>
                </a:solidFill>
              </a:rPr>
              <a:t> GM. </a:t>
            </a:r>
            <a:r>
              <a:rPr lang="en-US" sz="1200" dirty="0" err="1">
                <a:solidFill>
                  <a:schemeClr val="bg1"/>
                </a:solidFill>
              </a:rPr>
              <a:t>Permainan</a:t>
            </a:r>
            <a:r>
              <a:rPr lang="en-US" sz="1200" dirty="0">
                <a:solidFill>
                  <a:schemeClr val="bg1"/>
                </a:solidFill>
              </a:rPr>
              <a:t> </a:t>
            </a:r>
            <a:r>
              <a:rPr lang="en-US" sz="1200" dirty="0" err="1">
                <a:solidFill>
                  <a:schemeClr val="bg1"/>
                </a:solidFill>
              </a:rPr>
              <a:t>Tradisional</a:t>
            </a:r>
            <a:r>
              <a:rPr lang="en-US" sz="1200" dirty="0">
                <a:solidFill>
                  <a:schemeClr val="bg1"/>
                </a:solidFill>
              </a:rPr>
              <a:t> Bali </a:t>
            </a:r>
            <a:r>
              <a:rPr lang="en-US" sz="1200" dirty="0" err="1">
                <a:solidFill>
                  <a:schemeClr val="bg1"/>
                </a:solidFill>
              </a:rPr>
              <a:t>Dalam</a:t>
            </a:r>
            <a:r>
              <a:rPr lang="en-US" sz="1200" dirty="0">
                <a:solidFill>
                  <a:schemeClr val="bg1"/>
                </a:solidFill>
              </a:rPr>
              <a:t> </a:t>
            </a:r>
            <a:r>
              <a:rPr lang="en-US" sz="1200" dirty="0" err="1">
                <a:solidFill>
                  <a:schemeClr val="bg1"/>
                </a:solidFill>
              </a:rPr>
              <a:t>Karya</a:t>
            </a:r>
            <a:r>
              <a:rPr lang="en-US" sz="1200" dirty="0">
                <a:solidFill>
                  <a:schemeClr val="bg1"/>
                </a:solidFill>
              </a:rPr>
              <a:t> </a:t>
            </a:r>
            <a:r>
              <a:rPr lang="en-US" sz="1200" dirty="0" err="1">
                <a:solidFill>
                  <a:schemeClr val="bg1"/>
                </a:solidFill>
              </a:rPr>
              <a:t>Fotografi</a:t>
            </a:r>
            <a:r>
              <a:rPr lang="en-US" sz="1200" dirty="0">
                <a:solidFill>
                  <a:schemeClr val="bg1"/>
                </a:solidFill>
              </a:rPr>
              <a:t> </a:t>
            </a:r>
            <a:r>
              <a:rPr lang="en-US" sz="1200" dirty="0" err="1">
                <a:solidFill>
                  <a:schemeClr val="bg1"/>
                </a:solidFill>
              </a:rPr>
              <a:t>Konseptual</a:t>
            </a:r>
            <a:r>
              <a:rPr lang="en-US" sz="1200" dirty="0">
                <a:solidFill>
                  <a:schemeClr val="bg1"/>
                </a:solidFill>
              </a:rPr>
              <a:t>. J </a:t>
            </a:r>
            <a:r>
              <a:rPr lang="en-US" sz="1200" dirty="0" err="1">
                <a:solidFill>
                  <a:schemeClr val="bg1"/>
                </a:solidFill>
              </a:rPr>
              <a:t>Pendidik</a:t>
            </a:r>
            <a:r>
              <a:rPr lang="en-US" sz="1200" dirty="0">
                <a:solidFill>
                  <a:schemeClr val="bg1"/>
                </a:solidFill>
              </a:rPr>
              <a:t> </a:t>
            </a:r>
            <a:r>
              <a:rPr lang="en-US" sz="1200" dirty="0" err="1">
                <a:solidFill>
                  <a:schemeClr val="bg1"/>
                </a:solidFill>
              </a:rPr>
              <a:t>Seni</a:t>
            </a:r>
            <a:r>
              <a:rPr lang="en-US" sz="1200" dirty="0">
                <a:solidFill>
                  <a:schemeClr val="bg1"/>
                </a:solidFill>
              </a:rPr>
              <a:t> </a:t>
            </a:r>
            <a:r>
              <a:rPr lang="en-US" sz="1200" dirty="0" err="1">
                <a:solidFill>
                  <a:schemeClr val="bg1"/>
                </a:solidFill>
              </a:rPr>
              <a:t>Rupa</a:t>
            </a:r>
            <a:r>
              <a:rPr lang="en-US" sz="1200" dirty="0">
                <a:solidFill>
                  <a:schemeClr val="bg1"/>
                </a:solidFill>
              </a:rPr>
              <a:t> </a:t>
            </a:r>
            <a:r>
              <a:rPr lang="en-US" sz="1200" dirty="0" err="1">
                <a:solidFill>
                  <a:schemeClr val="bg1"/>
                </a:solidFill>
              </a:rPr>
              <a:t>Undiksha</a:t>
            </a:r>
            <a:r>
              <a:rPr lang="en-US" sz="1200" dirty="0">
                <a:solidFill>
                  <a:schemeClr val="bg1"/>
                </a:solidFill>
              </a:rPr>
              <a:t> 2022;12:94–105.</a:t>
            </a:r>
          </a:p>
          <a:p>
            <a:pPr marL="900113" indent="-900113"/>
            <a:r>
              <a:rPr lang="en-US" sz="1200" dirty="0">
                <a:solidFill>
                  <a:schemeClr val="bg1"/>
                </a:solidFill>
              </a:rPr>
              <a:t>[19]	</a:t>
            </a:r>
            <a:r>
              <a:rPr lang="en-US" sz="1200" dirty="0" err="1">
                <a:solidFill>
                  <a:schemeClr val="bg1"/>
                </a:solidFill>
              </a:rPr>
              <a:t>Yoganatha</a:t>
            </a:r>
            <a:r>
              <a:rPr lang="en-US" sz="1200" dirty="0">
                <a:solidFill>
                  <a:schemeClr val="bg1"/>
                </a:solidFill>
              </a:rPr>
              <a:t> IPK, </a:t>
            </a:r>
            <a:r>
              <a:rPr lang="en-US" sz="1200" dirty="0" err="1">
                <a:solidFill>
                  <a:schemeClr val="bg1"/>
                </a:solidFill>
              </a:rPr>
              <a:t>Candrayana</a:t>
            </a:r>
            <a:r>
              <a:rPr lang="en-US" sz="1200" dirty="0">
                <a:solidFill>
                  <a:schemeClr val="bg1"/>
                </a:solidFill>
              </a:rPr>
              <a:t> IB, </a:t>
            </a:r>
            <a:r>
              <a:rPr lang="en-US" sz="1200" dirty="0" err="1">
                <a:solidFill>
                  <a:schemeClr val="bg1"/>
                </a:solidFill>
              </a:rPr>
              <a:t>Bratayadnya</a:t>
            </a:r>
            <a:r>
              <a:rPr lang="en-US" sz="1200" dirty="0">
                <a:solidFill>
                  <a:schemeClr val="bg1"/>
                </a:solidFill>
              </a:rPr>
              <a:t> PA. </a:t>
            </a:r>
            <a:r>
              <a:rPr lang="en-US" sz="1200" dirty="0" err="1">
                <a:solidFill>
                  <a:schemeClr val="bg1"/>
                </a:solidFill>
              </a:rPr>
              <a:t>Permainan</a:t>
            </a:r>
            <a:r>
              <a:rPr lang="en-US" sz="1200" dirty="0">
                <a:solidFill>
                  <a:schemeClr val="bg1"/>
                </a:solidFill>
              </a:rPr>
              <a:t> </a:t>
            </a:r>
            <a:r>
              <a:rPr lang="en-US" sz="1200" dirty="0" err="1">
                <a:solidFill>
                  <a:schemeClr val="bg1"/>
                </a:solidFill>
              </a:rPr>
              <a:t>Tradisional</a:t>
            </a:r>
            <a:r>
              <a:rPr lang="en-US" sz="1200" dirty="0">
                <a:solidFill>
                  <a:schemeClr val="bg1"/>
                </a:solidFill>
              </a:rPr>
              <a:t> di </a:t>
            </a:r>
            <a:r>
              <a:rPr lang="en-US" sz="1200" dirty="0" err="1">
                <a:solidFill>
                  <a:schemeClr val="bg1"/>
                </a:solidFill>
              </a:rPr>
              <a:t>Desa</a:t>
            </a:r>
            <a:r>
              <a:rPr lang="en-US" sz="1200" dirty="0">
                <a:solidFill>
                  <a:schemeClr val="bg1"/>
                </a:solidFill>
              </a:rPr>
              <a:t> </a:t>
            </a:r>
            <a:r>
              <a:rPr lang="en-US" sz="1200" dirty="0" err="1">
                <a:solidFill>
                  <a:schemeClr val="bg1"/>
                </a:solidFill>
              </a:rPr>
              <a:t>Tua</a:t>
            </a:r>
            <a:r>
              <a:rPr lang="en-US" sz="1200" dirty="0">
                <a:solidFill>
                  <a:schemeClr val="bg1"/>
                </a:solidFill>
              </a:rPr>
              <a:t> </a:t>
            </a:r>
            <a:r>
              <a:rPr lang="en-US" sz="1200" dirty="0" err="1">
                <a:solidFill>
                  <a:schemeClr val="bg1"/>
                </a:solidFill>
              </a:rPr>
              <a:t>Tabanan</a:t>
            </a:r>
            <a:r>
              <a:rPr lang="en-US" sz="1200" dirty="0">
                <a:solidFill>
                  <a:schemeClr val="bg1"/>
                </a:solidFill>
              </a:rPr>
              <a:t> </a:t>
            </a:r>
            <a:r>
              <a:rPr lang="en-US" sz="1200" dirty="0" err="1">
                <a:solidFill>
                  <a:schemeClr val="bg1"/>
                </a:solidFill>
              </a:rPr>
              <a:t>dalam</a:t>
            </a:r>
            <a:r>
              <a:rPr lang="en-US" sz="1200" dirty="0">
                <a:solidFill>
                  <a:schemeClr val="bg1"/>
                </a:solidFill>
              </a:rPr>
              <a:t> </a:t>
            </a:r>
            <a:r>
              <a:rPr lang="en-US" sz="1200" dirty="0" err="1">
                <a:solidFill>
                  <a:schemeClr val="bg1"/>
                </a:solidFill>
              </a:rPr>
              <a:t>Fotografi</a:t>
            </a:r>
            <a:r>
              <a:rPr lang="en-US" sz="1200" dirty="0">
                <a:solidFill>
                  <a:schemeClr val="bg1"/>
                </a:solidFill>
              </a:rPr>
              <a:t> </a:t>
            </a:r>
            <a:r>
              <a:rPr lang="en-US" sz="1200" dirty="0" err="1">
                <a:solidFill>
                  <a:schemeClr val="bg1"/>
                </a:solidFill>
              </a:rPr>
              <a:t>Dokumenter</a:t>
            </a:r>
            <a:r>
              <a:rPr lang="en-US" sz="1200" dirty="0">
                <a:solidFill>
                  <a:schemeClr val="bg1"/>
                </a:solidFill>
              </a:rPr>
              <a:t>. </a:t>
            </a:r>
            <a:r>
              <a:rPr lang="en-US" sz="1200" dirty="0" err="1">
                <a:solidFill>
                  <a:schemeClr val="bg1"/>
                </a:solidFill>
              </a:rPr>
              <a:t>Retin</a:t>
            </a:r>
            <a:r>
              <a:rPr lang="en-US" sz="1200" dirty="0">
                <a:solidFill>
                  <a:schemeClr val="bg1"/>
                </a:solidFill>
              </a:rPr>
              <a:t> J </a:t>
            </a:r>
            <a:r>
              <a:rPr lang="en-US" sz="1200" dirty="0" err="1">
                <a:solidFill>
                  <a:schemeClr val="bg1"/>
                </a:solidFill>
              </a:rPr>
              <a:t>Fotogr</a:t>
            </a:r>
            <a:r>
              <a:rPr lang="en-US" sz="1200" dirty="0">
                <a:solidFill>
                  <a:schemeClr val="bg1"/>
                </a:solidFill>
              </a:rPr>
              <a:t> 2021;1:45–52. https://doi.org/10.31091/rjf.v1i1.329.</a:t>
            </a:r>
          </a:p>
          <a:p>
            <a:pPr marL="900113" indent="-900113"/>
            <a:r>
              <a:rPr lang="en-US" sz="1200" dirty="0">
                <a:solidFill>
                  <a:schemeClr val="bg1"/>
                </a:solidFill>
              </a:rPr>
              <a:t>[20]	Mahayana IMA, </a:t>
            </a:r>
            <a:r>
              <a:rPr lang="en-US" sz="1200" dirty="0" err="1">
                <a:solidFill>
                  <a:schemeClr val="bg1"/>
                </a:solidFill>
              </a:rPr>
              <a:t>Sukiani</a:t>
            </a:r>
            <a:r>
              <a:rPr lang="en-US" sz="1200" dirty="0">
                <a:solidFill>
                  <a:schemeClr val="bg1"/>
                </a:solidFill>
              </a:rPr>
              <a:t> NK, </a:t>
            </a:r>
            <a:r>
              <a:rPr lang="en-US" sz="1200" dirty="0" err="1">
                <a:solidFill>
                  <a:schemeClr val="bg1"/>
                </a:solidFill>
              </a:rPr>
              <a:t>Suwendri</a:t>
            </a:r>
            <a:r>
              <a:rPr lang="en-US" sz="1200" dirty="0">
                <a:solidFill>
                  <a:schemeClr val="bg1"/>
                </a:solidFill>
              </a:rPr>
              <a:t> NM, </a:t>
            </a:r>
            <a:r>
              <a:rPr lang="en-US" sz="1200" dirty="0" err="1">
                <a:solidFill>
                  <a:schemeClr val="bg1"/>
                </a:solidFill>
              </a:rPr>
              <a:t>Winaya</a:t>
            </a:r>
            <a:r>
              <a:rPr lang="en-US" sz="1200" dirty="0">
                <a:solidFill>
                  <a:schemeClr val="bg1"/>
                </a:solidFill>
              </a:rPr>
              <a:t> MD. </a:t>
            </a:r>
            <a:r>
              <a:rPr lang="en-US" sz="1200" dirty="0" err="1">
                <a:solidFill>
                  <a:schemeClr val="bg1"/>
                </a:solidFill>
              </a:rPr>
              <a:t>Leksikon-leksikon</a:t>
            </a:r>
            <a:r>
              <a:rPr lang="en-US" sz="1200" dirty="0">
                <a:solidFill>
                  <a:schemeClr val="bg1"/>
                </a:solidFill>
              </a:rPr>
              <a:t> flora </a:t>
            </a:r>
            <a:r>
              <a:rPr lang="en-US" sz="1200" dirty="0" err="1">
                <a:solidFill>
                  <a:schemeClr val="bg1"/>
                </a:solidFill>
              </a:rPr>
              <a:t>dalam</a:t>
            </a:r>
            <a:r>
              <a:rPr lang="en-US" sz="1200" dirty="0">
                <a:solidFill>
                  <a:schemeClr val="bg1"/>
                </a:solidFill>
              </a:rPr>
              <a:t> </a:t>
            </a:r>
            <a:r>
              <a:rPr lang="en-US" sz="1200" dirty="0" err="1">
                <a:solidFill>
                  <a:schemeClr val="bg1"/>
                </a:solidFill>
              </a:rPr>
              <a:t>metafora</a:t>
            </a:r>
            <a:r>
              <a:rPr lang="en-US" sz="1200" dirty="0">
                <a:solidFill>
                  <a:schemeClr val="bg1"/>
                </a:solidFill>
              </a:rPr>
              <a:t> </a:t>
            </a:r>
            <a:r>
              <a:rPr lang="en-US" sz="1200" dirty="0" err="1">
                <a:solidFill>
                  <a:schemeClr val="bg1"/>
                </a:solidFill>
              </a:rPr>
              <a:t>bahasa</a:t>
            </a:r>
            <a:r>
              <a:rPr lang="en-US" sz="1200" dirty="0">
                <a:solidFill>
                  <a:schemeClr val="bg1"/>
                </a:solidFill>
              </a:rPr>
              <a:t> Bali: </a:t>
            </a:r>
            <a:r>
              <a:rPr lang="en-US" sz="1200" dirty="0" err="1">
                <a:solidFill>
                  <a:schemeClr val="bg1"/>
                </a:solidFill>
              </a:rPr>
              <a:t>Kajian</a:t>
            </a:r>
            <a:r>
              <a:rPr lang="en-US" sz="1200" dirty="0">
                <a:solidFill>
                  <a:schemeClr val="bg1"/>
                </a:solidFill>
              </a:rPr>
              <a:t> </a:t>
            </a:r>
            <a:r>
              <a:rPr lang="en-US" sz="1200" dirty="0" err="1">
                <a:solidFill>
                  <a:schemeClr val="bg1"/>
                </a:solidFill>
              </a:rPr>
              <a:t>ekolinguistik</a:t>
            </a:r>
            <a:r>
              <a:rPr lang="en-US" sz="1200" dirty="0">
                <a:solidFill>
                  <a:schemeClr val="bg1"/>
                </a:solidFill>
              </a:rPr>
              <a:t>. </a:t>
            </a:r>
            <a:r>
              <a:rPr lang="en-US" sz="1200" dirty="0" err="1">
                <a:solidFill>
                  <a:schemeClr val="bg1"/>
                </a:solidFill>
              </a:rPr>
              <a:t>Kulturist</a:t>
            </a:r>
            <a:r>
              <a:rPr lang="en-US" sz="1200" dirty="0">
                <a:solidFill>
                  <a:schemeClr val="bg1"/>
                </a:solidFill>
              </a:rPr>
              <a:t> J Bhs Dan </a:t>
            </a:r>
            <a:r>
              <a:rPr lang="en-US" sz="1200" dirty="0" err="1">
                <a:solidFill>
                  <a:schemeClr val="bg1"/>
                </a:solidFill>
              </a:rPr>
              <a:t>Budaya</a:t>
            </a:r>
            <a:r>
              <a:rPr lang="en-US" sz="1200" dirty="0">
                <a:solidFill>
                  <a:schemeClr val="bg1"/>
                </a:solidFill>
              </a:rPr>
              <a:t> 2019;3:41. https://doi.org/10.22225/kulturistik.3.2.1192.</a:t>
            </a:r>
          </a:p>
          <a:p>
            <a:pPr marL="900113" indent="-900113"/>
            <a:r>
              <a:rPr lang="en-US" sz="1200" dirty="0">
                <a:solidFill>
                  <a:schemeClr val="bg1"/>
                </a:solidFill>
              </a:rPr>
              <a:t>[21]	</a:t>
            </a:r>
            <a:r>
              <a:rPr lang="en-US" sz="1200" dirty="0" err="1">
                <a:solidFill>
                  <a:schemeClr val="bg1"/>
                </a:solidFill>
              </a:rPr>
              <a:t>Kusuma</a:t>
            </a:r>
            <a:r>
              <a:rPr lang="en-US" sz="1200" dirty="0">
                <a:solidFill>
                  <a:schemeClr val="bg1"/>
                </a:solidFill>
              </a:rPr>
              <a:t> IM. The </a:t>
            </a:r>
            <a:r>
              <a:rPr lang="en-US" sz="1200" dirty="0" err="1">
                <a:solidFill>
                  <a:schemeClr val="bg1"/>
                </a:solidFill>
              </a:rPr>
              <a:t>Leksikons</a:t>
            </a:r>
            <a:r>
              <a:rPr lang="en-US" sz="1200" dirty="0">
                <a:solidFill>
                  <a:schemeClr val="bg1"/>
                </a:solidFill>
              </a:rPr>
              <a:t> of </a:t>
            </a:r>
            <a:r>
              <a:rPr lang="en-US" sz="1200" dirty="0" err="1">
                <a:solidFill>
                  <a:schemeClr val="bg1"/>
                </a:solidFill>
              </a:rPr>
              <a:t>Tabuh</a:t>
            </a:r>
            <a:r>
              <a:rPr lang="en-US" sz="1200" dirty="0">
                <a:solidFill>
                  <a:schemeClr val="bg1"/>
                </a:solidFill>
              </a:rPr>
              <a:t> Rah used in </a:t>
            </a:r>
            <a:r>
              <a:rPr lang="en-US" sz="1200" dirty="0" err="1">
                <a:solidFill>
                  <a:schemeClr val="bg1"/>
                </a:solidFill>
              </a:rPr>
              <a:t>Menyali</a:t>
            </a:r>
            <a:r>
              <a:rPr lang="en-US" sz="1200" dirty="0">
                <a:solidFill>
                  <a:schemeClr val="bg1"/>
                </a:solidFill>
              </a:rPr>
              <a:t> village. </a:t>
            </a:r>
            <a:r>
              <a:rPr lang="en-US" sz="1200" dirty="0" err="1">
                <a:solidFill>
                  <a:schemeClr val="bg1"/>
                </a:solidFill>
              </a:rPr>
              <a:t>Singaraja</a:t>
            </a:r>
            <a:r>
              <a:rPr lang="en-US" sz="1200" dirty="0">
                <a:solidFill>
                  <a:schemeClr val="bg1"/>
                </a:solidFill>
              </a:rPr>
              <a:t>: </a:t>
            </a:r>
            <a:r>
              <a:rPr lang="en-US" sz="1200" dirty="0" err="1">
                <a:solidFill>
                  <a:schemeClr val="bg1"/>
                </a:solidFill>
              </a:rPr>
              <a:t>Ganesha</a:t>
            </a:r>
            <a:r>
              <a:rPr lang="en-US" sz="1200" dirty="0">
                <a:solidFill>
                  <a:schemeClr val="bg1"/>
                </a:solidFill>
              </a:rPr>
              <a:t> University of Education; 2019.</a:t>
            </a:r>
          </a:p>
          <a:p>
            <a:pPr marL="900113" indent="-900113"/>
            <a:r>
              <a:rPr lang="en-US" sz="1200" dirty="0">
                <a:solidFill>
                  <a:schemeClr val="bg1"/>
                </a:solidFill>
              </a:rPr>
              <a:t>[22]	</a:t>
            </a:r>
            <a:r>
              <a:rPr lang="en-US" sz="1200" dirty="0" err="1">
                <a:solidFill>
                  <a:schemeClr val="bg1"/>
                </a:solidFill>
              </a:rPr>
              <a:t>Budasi</a:t>
            </a:r>
            <a:r>
              <a:rPr lang="en-US" sz="1200" dirty="0">
                <a:solidFill>
                  <a:schemeClr val="bg1"/>
                </a:solidFill>
              </a:rPr>
              <a:t> IG, Ana IKTA, </a:t>
            </a:r>
            <a:r>
              <a:rPr lang="en-US" sz="1200" dirty="0" err="1">
                <a:solidFill>
                  <a:schemeClr val="bg1"/>
                </a:solidFill>
              </a:rPr>
              <a:t>Suwindia</a:t>
            </a:r>
            <a:r>
              <a:rPr lang="en-US" sz="1200" dirty="0">
                <a:solidFill>
                  <a:schemeClr val="bg1"/>
                </a:solidFill>
              </a:rPr>
              <a:t> IG, </a:t>
            </a:r>
            <a:r>
              <a:rPr lang="en-US" sz="1200" dirty="0" err="1">
                <a:solidFill>
                  <a:schemeClr val="bg1"/>
                </a:solidFill>
              </a:rPr>
              <a:t>Sedana</a:t>
            </a:r>
            <a:r>
              <a:rPr lang="en-US" sz="1200" dirty="0">
                <a:solidFill>
                  <a:schemeClr val="bg1"/>
                </a:solidFill>
              </a:rPr>
              <a:t> IM. Male versus Female Understanding of the Endangered Lexicon of </a:t>
            </a:r>
            <a:r>
              <a:rPr lang="en-US" sz="1200" dirty="0" err="1">
                <a:solidFill>
                  <a:schemeClr val="bg1"/>
                </a:solidFill>
              </a:rPr>
              <a:t>Tabuh</a:t>
            </a:r>
            <a:r>
              <a:rPr lang="en-US" sz="1200" dirty="0">
                <a:solidFill>
                  <a:schemeClr val="bg1"/>
                </a:solidFill>
              </a:rPr>
              <a:t> Rah Ritual. Theory </a:t>
            </a:r>
            <a:r>
              <a:rPr lang="en-US" sz="1200" dirty="0" err="1">
                <a:solidFill>
                  <a:schemeClr val="bg1"/>
                </a:solidFill>
              </a:rPr>
              <a:t>Pract</a:t>
            </a:r>
            <a:r>
              <a:rPr lang="en-US" sz="1200" dirty="0">
                <a:solidFill>
                  <a:schemeClr val="bg1"/>
                </a:solidFill>
              </a:rPr>
              <a:t> Lang Stud 2023;13.</a:t>
            </a:r>
          </a:p>
          <a:p>
            <a:pPr marL="900113" indent="-900113"/>
            <a:r>
              <a:rPr lang="en-US" sz="1200" dirty="0">
                <a:solidFill>
                  <a:schemeClr val="bg1"/>
                </a:solidFill>
              </a:rPr>
              <a:t>[23]	Creswell JW. Research design: Qualitative, quantitative and mixed methods approaches. vol. 4. London: Sage publications; 2014.</a:t>
            </a:r>
          </a:p>
          <a:p>
            <a:pPr marL="900113" indent="-900113"/>
            <a:r>
              <a:rPr lang="en-US" sz="1200" dirty="0">
                <a:solidFill>
                  <a:schemeClr val="bg1"/>
                </a:solidFill>
              </a:rPr>
              <a:t>[24]	</a:t>
            </a:r>
            <a:r>
              <a:rPr lang="en-US" sz="1200" dirty="0" err="1">
                <a:solidFill>
                  <a:schemeClr val="bg1"/>
                </a:solidFill>
              </a:rPr>
              <a:t>Fraenkel</a:t>
            </a:r>
            <a:r>
              <a:rPr lang="en-US" sz="1200" dirty="0">
                <a:solidFill>
                  <a:schemeClr val="bg1"/>
                </a:solidFill>
              </a:rPr>
              <a:t> JR, </a:t>
            </a:r>
            <a:r>
              <a:rPr lang="en-US" sz="1200" dirty="0" err="1">
                <a:solidFill>
                  <a:schemeClr val="bg1"/>
                </a:solidFill>
              </a:rPr>
              <a:t>Wallen</a:t>
            </a:r>
            <a:r>
              <a:rPr lang="en-US" sz="1200" dirty="0">
                <a:solidFill>
                  <a:schemeClr val="bg1"/>
                </a:solidFill>
              </a:rPr>
              <a:t> NE, Hyun HH. How to Design and Evaluate Research in Education. New York: McGraw-Hill; 2012.</a:t>
            </a:r>
          </a:p>
          <a:p>
            <a:pPr marL="900113" indent="-900113"/>
            <a:r>
              <a:rPr lang="en-US" sz="1200" dirty="0">
                <a:solidFill>
                  <a:schemeClr val="bg1"/>
                </a:solidFill>
              </a:rPr>
              <a:t>[25]	Miles MB, </a:t>
            </a:r>
            <a:r>
              <a:rPr lang="en-US" sz="1200" dirty="0" err="1">
                <a:solidFill>
                  <a:schemeClr val="bg1"/>
                </a:solidFill>
              </a:rPr>
              <a:t>Huberman</a:t>
            </a:r>
            <a:r>
              <a:rPr lang="en-US" sz="1200" dirty="0">
                <a:solidFill>
                  <a:schemeClr val="bg1"/>
                </a:solidFill>
              </a:rPr>
              <a:t> AM. Qualitative data analysis. illustrate. USA: SAGE; 2014.</a:t>
            </a:r>
          </a:p>
          <a:p>
            <a:pPr marL="900113" indent="-900113"/>
            <a:r>
              <a:rPr lang="en-US" sz="1200" dirty="0">
                <a:solidFill>
                  <a:schemeClr val="bg1"/>
                </a:solidFill>
              </a:rPr>
              <a:t>[26]	</a:t>
            </a:r>
            <a:r>
              <a:rPr lang="en-US" sz="1200" dirty="0" err="1">
                <a:solidFill>
                  <a:schemeClr val="bg1"/>
                </a:solidFill>
              </a:rPr>
              <a:t>Ziatdinov</a:t>
            </a:r>
            <a:r>
              <a:rPr lang="en-US" sz="1200" dirty="0">
                <a:solidFill>
                  <a:schemeClr val="bg1"/>
                </a:solidFill>
              </a:rPr>
              <a:t> R, </a:t>
            </a:r>
            <a:r>
              <a:rPr lang="en-US" sz="1200" dirty="0" err="1">
                <a:solidFill>
                  <a:schemeClr val="bg1"/>
                </a:solidFill>
              </a:rPr>
              <a:t>Cilliers</a:t>
            </a:r>
            <a:r>
              <a:rPr lang="en-US" sz="1200" dirty="0">
                <a:solidFill>
                  <a:schemeClr val="bg1"/>
                </a:solidFill>
              </a:rPr>
              <a:t> J. Generation Alpha: Understanding the Next Cohort of University Students. </a:t>
            </a:r>
            <a:r>
              <a:rPr lang="en-US" sz="1200" dirty="0" err="1">
                <a:solidFill>
                  <a:schemeClr val="bg1"/>
                </a:solidFill>
              </a:rPr>
              <a:t>Eur</a:t>
            </a:r>
            <a:r>
              <a:rPr lang="en-US" sz="1200" dirty="0">
                <a:solidFill>
                  <a:schemeClr val="bg1"/>
                </a:solidFill>
              </a:rPr>
              <a:t> J </a:t>
            </a:r>
            <a:r>
              <a:rPr lang="en-US" sz="1200" dirty="0" err="1">
                <a:solidFill>
                  <a:schemeClr val="bg1"/>
                </a:solidFill>
              </a:rPr>
              <a:t>Contemp</a:t>
            </a:r>
            <a:r>
              <a:rPr lang="en-US" sz="1200" dirty="0">
                <a:solidFill>
                  <a:schemeClr val="bg1"/>
                </a:solidFill>
              </a:rPr>
              <a:t> </a:t>
            </a:r>
            <a:r>
              <a:rPr lang="en-US" sz="1200" dirty="0" err="1">
                <a:solidFill>
                  <a:schemeClr val="bg1"/>
                </a:solidFill>
              </a:rPr>
              <a:t>Educ</a:t>
            </a:r>
            <a:r>
              <a:rPr lang="en-US" sz="1200" dirty="0">
                <a:solidFill>
                  <a:schemeClr val="bg1"/>
                </a:solidFill>
              </a:rPr>
              <a:t> 2021;10:783–9. https://doi.org/10.13187/ejced.2021.3.783.</a:t>
            </a:r>
          </a:p>
          <a:p>
            <a:pPr marL="900113" indent="-900113"/>
            <a:r>
              <a:rPr lang="en-US" sz="1200" dirty="0">
                <a:solidFill>
                  <a:schemeClr val="bg1"/>
                </a:solidFill>
              </a:rPr>
              <a:t>[27]	Pereira SW, Fishman EK, Rowe SP. The Future Is Now: How Technology and Entertainment Are Transforming Education in the Artificial Intelligence Era. J Am </a:t>
            </a:r>
            <a:r>
              <a:rPr lang="en-US" sz="1200" dirty="0" err="1">
                <a:solidFill>
                  <a:schemeClr val="bg1"/>
                </a:solidFill>
              </a:rPr>
              <a:t>Coll</a:t>
            </a:r>
            <a:r>
              <a:rPr lang="en-US" sz="1200" dirty="0">
                <a:solidFill>
                  <a:schemeClr val="bg1"/>
                </a:solidFill>
              </a:rPr>
              <a:t> </a:t>
            </a:r>
            <a:r>
              <a:rPr lang="en-US" sz="1200" dirty="0" err="1">
                <a:solidFill>
                  <a:schemeClr val="bg1"/>
                </a:solidFill>
              </a:rPr>
              <a:t>Radiol</a:t>
            </a:r>
            <a:r>
              <a:rPr lang="en-US" sz="1200" dirty="0">
                <a:solidFill>
                  <a:schemeClr val="bg1"/>
                </a:solidFill>
              </a:rPr>
              <a:t> 2022;19:1077–8. https://doi.org/https://doi.org/10.1016/j.jacr.2022.06.015.</a:t>
            </a:r>
          </a:p>
          <a:p>
            <a:pPr marL="900113" indent="-900113"/>
            <a:r>
              <a:rPr lang="en-US" sz="1200" dirty="0">
                <a:solidFill>
                  <a:schemeClr val="bg1"/>
                </a:solidFill>
              </a:rPr>
              <a:t>[28]	</a:t>
            </a:r>
            <a:r>
              <a:rPr lang="en-US" sz="1200" dirty="0" err="1">
                <a:solidFill>
                  <a:schemeClr val="bg1"/>
                </a:solidFill>
              </a:rPr>
              <a:t>Alfianto</a:t>
            </a:r>
            <a:r>
              <a:rPr lang="en-US" sz="1200" dirty="0">
                <a:solidFill>
                  <a:schemeClr val="bg1"/>
                </a:solidFill>
              </a:rPr>
              <a:t> AG, </a:t>
            </a:r>
            <a:r>
              <a:rPr lang="en-US" sz="1200" dirty="0" err="1">
                <a:solidFill>
                  <a:schemeClr val="bg1"/>
                </a:solidFill>
              </a:rPr>
              <a:t>Ekaprasetia</a:t>
            </a:r>
            <a:r>
              <a:rPr lang="en-US" sz="1200" dirty="0">
                <a:solidFill>
                  <a:schemeClr val="bg1"/>
                </a:solidFill>
              </a:rPr>
              <a:t> F. PISANG GEN ALFA : Smartphone Application for Mental Health Families of Alpha Generation in Indonesia. J a Sustain Glob South 2020;3:10–3.</a:t>
            </a:r>
          </a:p>
          <a:p>
            <a:pPr marL="900113" indent="-900113"/>
            <a:r>
              <a:rPr lang="en-US" sz="1200" dirty="0">
                <a:solidFill>
                  <a:schemeClr val="bg1"/>
                </a:solidFill>
              </a:rPr>
              <a:t>[29]	</a:t>
            </a:r>
            <a:r>
              <a:rPr lang="en-US" sz="1200" dirty="0" err="1">
                <a:solidFill>
                  <a:schemeClr val="bg1"/>
                </a:solidFill>
              </a:rPr>
              <a:t>Arisma</a:t>
            </a:r>
            <a:r>
              <a:rPr lang="en-US" sz="1200" dirty="0">
                <a:solidFill>
                  <a:schemeClr val="bg1"/>
                </a:solidFill>
              </a:rPr>
              <a:t> PED. </a:t>
            </a:r>
            <a:r>
              <a:rPr lang="en-US" sz="1200" dirty="0" err="1">
                <a:solidFill>
                  <a:schemeClr val="bg1"/>
                </a:solidFill>
              </a:rPr>
              <a:t>Analisis</a:t>
            </a:r>
            <a:r>
              <a:rPr lang="en-US" sz="1200" dirty="0">
                <a:solidFill>
                  <a:schemeClr val="bg1"/>
                </a:solidFill>
              </a:rPr>
              <a:t> </a:t>
            </a:r>
            <a:r>
              <a:rPr lang="en-US" sz="1200" dirty="0" err="1">
                <a:solidFill>
                  <a:schemeClr val="bg1"/>
                </a:solidFill>
              </a:rPr>
              <a:t>Kondisi</a:t>
            </a:r>
            <a:r>
              <a:rPr lang="en-US" sz="1200" dirty="0">
                <a:solidFill>
                  <a:schemeClr val="bg1"/>
                </a:solidFill>
              </a:rPr>
              <a:t> </a:t>
            </a:r>
            <a:r>
              <a:rPr lang="en-US" sz="1200" dirty="0" err="1">
                <a:solidFill>
                  <a:schemeClr val="bg1"/>
                </a:solidFill>
              </a:rPr>
              <a:t>Sosial</a:t>
            </a:r>
            <a:r>
              <a:rPr lang="en-US" sz="1200" dirty="0">
                <a:solidFill>
                  <a:schemeClr val="bg1"/>
                </a:solidFill>
              </a:rPr>
              <a:t> </a:t>
            </a:r>
            <a:r>
              <a:rPr lang="en-US" sz="1200" dirty="0" err="1">
                <a:solidFill>
                  <a:schemeClr val="bg1"/>
                </a:solidFill>
              </a:rPr>
              <a:t>Ekonomi</a:t>
            </a:r>
            <a:r>
              <a:rPr lang="en-US" sz="1200" dirty="0">
                <a:solidFill>
                  <a:schemeClr val="bg1"/>
                </a:solidFill>
              </a:rPr>
              <a:t> </a:t>
            </a:r>
            <a:r>
              <a:rPr lang="en-US" sz="1200" dirty="0" err="1">
                <a:solidFill>
                  <a:schemeClr val="bg1"/>
                </a:solidFill>
              </a:rPr>
              <a:t>Petani</a:t>
            </a:r>
            <a:r>
              <a:rPr lang="en-US" sz="1200" dirty="0">
                <a:solidFill>
                  <a:schemeClr val="bg1"/>
                </a:solidFill>
              </a:rPr>
              <a:t> Kopi Di </a:t>
            </a:r>
            <a:r>
              <a:rPr lang="en-US" sz="1200" dirty="0" err="1">
                <a:solidFill>
                  <a:schemeClr val="bg1"/>
                </a:solidFill>
              </a:rPr>
              <a:t>Desa</a:t>
            </a:r>
            <a:r>
              <a:rPr lang="en-US" sz="1200" dirty="0">
                <a:solidFill>
                  <a:schemeClr val="bg1"/>
                </a:solidFill>
              </a:rPr>
              <a:t> </a:t>
            </a:r>
            <a:r>
              <a:rPr lang="en-US" sz="1200" dirty="0" err="1">
                <a:solidFill>
                  <a:schemeClr val="bg1"/>
                </a:solidFill>
              </a:rPr>
              <a:t>Sepang</a:t>
            </a:r>
            <a:r>
              <a:rPr lang="en-US" sz="1200" dirty="0">
                <a:solidFill>
                  <a:schemeClr val="bg1"/>
                </a:solidFill>
              </a:rPr>
              <a:t> </a:t>
            </a:r>
            <a:r>
              <a:rPr lang="en-US" sz="1200" dirty="0" err="1">
                <a:solidFill>
                  <a:schemeClr val="bg1"/>
                </a:solidFill>
              </a:rPr>
              <a:t>Kelod</a:t>
            </a:r>
            <a:r>
              <a:rPr lang="en-US" sz="1200" dirty="0">
                <a:solidFill>
                  <a:schemeClr val="bg1"/>
                </a:solidFill>
              </a:rPr>
              <a:t> </a:t>
            </a:r>
            <a:r>
              <a:rPr lang="en-US" sz="1200" dirty="0" err="1">
                <a:solidFill>
                  <a:schemeClr val="bg1"/>
                </a:solidFill>
              </a:rPr>
              <a:t>Kecamatan</a:t>
            </a:r>
            <a:r>
              <a:rPr lang="en-US" sz="1200" dirty="0">
                <a:solidFill>
                  <a:schemeClr val="bg1"/>
                </a:solidFill>
              </a:rPr>
              <a:t> </a:t>
            </a:r>
            <a:r>
              <a:rPr lang="en-US" sz="1200" dirty="0" err="1">
                <a:solidFill>
                  <a:schemeClr val="bg1"/>
                </a:solidFill>
              </a:rPr>
              <a:t>Busungbiu</a:t>
            </a:r>
            <a:r>
              <a:rPr lang="en-US" sz="1200" dirty="0">
                <a:solidFill>
                  <a:schemeClr val="bg1"/>
                </a:solidFill>
              </a:rPr>
              <a:t> </a:t>
            </a:r>
            <a:r>
              <a:rPr lang="en-US" sz="1200" dirty="0" err="1">
                <a:solidFill>
                  <a:schemeClr val="bg1"/>
                </a:solidFill>
              </a:rPr>
              <a:t>Kabupaten</a:t>
            </a:r>
            <a:r>
              <a:rPr lang="en-US" sz="1200" dirty="0">
                <a:solidFill>
                  <a:schemeClr val="bg1"/>
                </a:solidFill>
              </a:rPr>
              <a:t> </a:t>
            </a:r>
            <a:r>
              <a:rPr lang="en-US" sz="1200" dirty="0" err="1">
                <a:solidFill>
                  <a:schemeClr val="bg1"/>
                </a:solidFill>
              </a:rPr>
              <a:t>Buleleng</a:t>
            </a:r>
            <a:r>
              <a:rPr lang="en-US" sz="1200" dirty="0">
                <a:solidFill>
                  <a:schemeClr val="bg1"/>
                </a:solidFill>
              </a:rPr>
              <a:t>. J </a:t>
            </a:r>
            <a:r>
              <a:rPr lang="en-US" sz="1200" dirty="0" err="1">
                <a:solidFill>
                  <a:schemeClr val="bg1"/>
                </a:solidFill>
              </a:rPr>
              <a:t>Manaj</a:t>
            </a:r>
            <a:r>
              <a:rPr lang="en-US" sz="1200" dirty="0">
                <a:solidFill>
                  <a:schemeClr val="bg1"/>
                </a:solidFill>
              </a:rPr>
              <a:t> </a:t>
            </a:r>
            <a:r>
              <a:rPr lang="en-US" sz="1200" dirty="0" err="1">
                <a:solidFill>
                  <a:schemeClr val="bg1"/>
                </a:solidFill>
              </a:rPr>
              <a:t>Perhotelan</a:t>
            </a:r>
            <a:r>
              <a:rPr lang="en-US" sz="1200" dirty="0">
                <a:solidFill>
                  <a:schemeClr val="bg1"/>
                </a:solidFill>
              </a:rPr>
              <a:t> Dan </a:t>
            </a:r>
            <a:r>
              <a:rPr lang="en-US" sz="1200" dirty="0" err="1">
                <a:solidFill>
                  <a:schemeClr val="bg1"/>
                </a:solidFill>
              </a:rPr>
              <a:t>Pariwisata</a:t>
            </a:r>
            <a:r>
              <a:rPr lang="en-US" sz="1200" dirty="0">
                <a:solidFill>
                  <a:schemeClr val="bg1"/>
                </a:solidFill>
              </a:rPr>
              <a:t> 2021;5:171–81.</a:t>
            </a:r>
          </a:p>
          <a:p>
            <a:pPr marL="900113" indent="-900113"/>
            <a:r>
              <a:rPr lang="en-US" sz="1200" dirty="0">
                <a:solidFill>
                  <a:schemeClr val="bg1"/>
                </a:solidFill>
              </a:rPr>
              <a:t>[30]	</a:t>
            </a:r>
            <a:r>
              <a:rPr lang="en-US" sz="1200" dirty="0" err="1">
                <a:solidFill>
                  <a:schemeClr val="bg1"/>
                </a:solidFill>
              </a:rPr>
              <a:t>Pallant</a:t>
            </a:r>
            <a:r>
              <a:rPr lang="en-US" sz="1200" dirty="0">
                <a:solidFill>
                  <a:schemeClr val="bg1"/>
                </a:solidFill>
              </a:rPr>
              <a:t> J. SPSS Survival Manual SPSS Survival Manual : A step by step guide to data analysis using SPSS. New South Wales: Allen &amp; Unwin; 2011.</a:t>
            </a:r>
            <a:endParaRPr lang="en-US" sz="1200" dirty="0">
              <a:solidFill>
                <a:schemeClr val="bg1"/>
              </a:solidFill>
            </a:endParaRPr>
          </a:p>
        </p:txBody>
      </p:sp>
    </p:spTree>
    <p:extLst>
      <p:ext uri="{BB962C8B-B14F-4D97-AF65-F5344CB8AC3E}">
        <p14:creationId xmlns:p14="http://schemas.microsoft.com/office/powerpoint/2010/main" val="3290968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TotalTime>
  <Words>688</Words>
  <Application>Microsoft Office PowerPoint</Application>
  <PresentationFormat>Widescreen</PresentationFormat>
  <Paragraphs>282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adiana.bali@gmail.com</dc:creator>
  <cp:lastModifiedBy>adiana.bali@gmail.com</cp:lastModifiedBy>
  <cp:revision>43</cp:revision>
  <dcterms:created xsi:type="dcterms:W3CDTF">2023-07-28T05:25:59Z</dcterms:created>
  <dcterms:modified xsi:type="dcterms:W3CDTF">2023-07-30T14:49:32Z</dcterms:modified>
</cp:coreProperties>
</file>