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798" autoAdjust="0"/>
    <p:restoredTop sz="94660"/>
  </p:normalViewPr>
  <p:slideViewPr>
    <p:cSldViewPr snapToGrid="0">
      <p:cViewPr varScale="1">
        <p:scale>
          <a:sx n="129" d="100"/>
          <a:sy n="129" d="100"/>
        </p:scale>
        <p:origin x="8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4T14:16:54.471"/>
    </inkml:context>
    <inkml:brush xml:id="br0">
      <inkml:brushProperty name="width" value="0.05" units="cm"/>
      <inkml:brushProperty name="height" value="0.05" units="cm"/>
    </inkml:brush>
  </inkml:definitions>
  <inkml:trace contextRef="#ctx0" brushRef="#br0">1 1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4T14:16:56.488"/>
    </inkml:context>
    <inkml:brush xml:id="br0">
      <inkml:brushProperty name="width" value="0.05" units="cm"/>
      <inkml:brushProperty name="height" value="0.05" units="cm"/>
    </inkml:brush>
  </inkml:definitions>
  <inkml:trace contextRef="#ctx0" brushRef="#br0">0 1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ustomXml" Target="../ink/ink2.xml"/><Relationship Id="rId7"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1007/s11469-006-9009-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3200" b="1" dirty="0">
                <a:solidFill>
                  <a:schemeClr val="bg1"/>
                </a:solidFill>
                <a:latin typeface="+mn-lt"/>
                <a:cs typeface="Times New Roman" panose="02020603050405020304" pitchFamily="18" charset="0"/>
              </a:rPr>
              <a:t>Living in a Boarding: Where not every day I can use Technology</a:t>
            </a:r>
            <a:br>
              <a:rPr lang="en-US" sz="2800" b="1" dirty="0">
                <a:solidFill>
                  <a:schemeClr val="bg1"/>
                </a:solidFill>
                <a:latin typeface="+mn-lt"/>
                <a:cs typeface="Times New Roman" panose="02020603050405020304" pitchFamily="18" charset="0"/>
              </a:rPr>
            </a:br>
            <a:r>
              <a:rPr lang="en-US" sz="2400" b="1" dirty="0">
                <a:solidFill>
                  <a:schemeClr val="bg1"/>
                </a:solidFill>
                <a:latin typeface="+mn-lt"/>
                <a:cs typeface="Times New Roman" panose="02020603050405020304" pitchFamily="18" charset="0"/>
              </a:rPr>
              <a:t>Reflective Stories of a student and teacher in a boarding school (Indonesian context)</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2095790"/>
            <a:ext cx="11089177" cy="940248"/>
          </a:xfrm>
        </p:spPr>
        <p:txBody>
          <a:bodyPr>
            <a:normAutofit/>
          </a:bodyPr>
          <a:lstStyle/>
          <a:p>
            <a:pPr>
              <a:lnSpc>
                <a:spcPct val="100000"/>
              </a:lnSpc>
            </a:pPr>
            <a:r>
              <a:rPr lang="en-US" sz="1600" b="1" dirty="0" err="1">
                <a:solidFill>
                  <a:schemeClr val="bg1"/>
                </a:solidFill>
              </a:rPr>
              <a:t>Ulfah</a:t>
            </a:r>
            <a:r>
              <a:rPr lang="en-US" sz="1600" b="1" dirty="0">
                <a:solidFill>
                  <a:schemeClr val="bg1"/>
                </a:solidFill>
              </a:rPr>
              <a:t> </a:t>
            </a:r>
            <a:r>
              <a:rPr lang="en-US" sz="1600" b="1" dirty="0" err="1">
                <a:solidFill>
                  <a:schemeClr val="bg1"/>
                </a:solidFill>
              </a:rPr>
              <a:t>Ma’rifah</a:t>
            </a:r>
            <a:endParaRPr lang="en-US" sz="1600" b="1" dirty="0">
              <a:solidFill>
                <a:schemeClr val="bg1"/>
              </a:solidFill>
            </a:endParaRPr>
          </a:p>
          <a:p>
            <a:pPr>
              <a:lnSpc>
                <a:spcPct val="100000"/>
              </a:lnSpc>
            </a:pPr>
            <a:r>
              <a:rPr lang="en-US" sz="1600" b="1" dirty="0" err="1">
                <a:solidFill>
                  <a:schemeClr val="bg1"/>
                </a:solidFill>
              </a:rPr>
              <a:t>Daarut</a:t>
            </a:r>
            <a:r>
              <a:rPr lang="en-US" sz="1600" b="1" dirty="0">
                <a:solidFill>
                  <a:schemeClr val="bg1"/>
                </a:solidFill>
              </a:rPr>
              <a:t> </a:t>
            </a:r>
            <a:r>
              <a:rPr lang="en-US" sz="1600" b="1" dirty="0" err="1">
                <a:solidFill>
                  <a:schemeClr val="bg1"/>
                </a:solidFill>
              </a:rPr>
              <a:t>Tauhiid</a:t>
            </a:r>
            <a:r>
              <a:rPr lang="en-US" sz="1600" b="1" dirty="0">
                <a:solidFill>
                  <a:schemeClr val="bg1"/>
                </a:solidFill>
              </a:rPr>
              <a:t> Bandung</a:t>
            </a:r>
          </a:p>
        </p:txBody>
      </p:sp>
      <p:sp>
        <p:nvSpPr>
          <p:cNvPr id="7" name="Title 4"/>
          <p:cNvSpPr txBox="1">
            <a:spLocks/>
          </p:cNvSpPr>
          <p:nvPr/>
        </p:nvSpPr>
        <p:spPr>
          <a:xfrm>
            <a:off x="1590501" y="1778665"/>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t>
            </a:r>
            <a:r>
              <a:rPr lang="fi-FI" sz="1600" i="1" dirty="0">
                <a:solidFill>
                  <a:schemeClr val="bg1"/>
                </a:solidFill>
                <a:latin typeface="+mn-lt"/>
                <a:cs typeface="Times New Roman" panose="02020603050405020304" pitchFamily="18" charset="0"/>
              </a:rPr>
              <a:t>ABS-ICOLLITE-23124</a:t>
            </a:r>
            <a:endParaRPr lang="en-US" sz="1600" i="1"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r>
              <a:rPr lang="en-US" sz="2000" b="1" dirty="0" err="1">
                <a:solidFill>
                  <a:schemeClr val="bg1"/>
                </a:solidFill>
              </a:rPr>
              <a:t>smpdtbseco</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609806" y="4053260"/>
            <a:ext cx="3578145" cy="1881009"/>
          </a:xfrm>
        </p:spPr>
        <p:txBody>
          <a:bodyPr>
            <a:normAutofit/>
          </a:bodyPr>
          <a:lstStyle/>
          <a:p>
            <a:r>
              <a:rPr lang="en-ID" sz="2400" dirty="0">
                <a:solidFill>
                  <a:schemeClr val="bg1"/>
                </a:solidFill>
              </a:rPr>
              <a:t>distinct educational system and management</a:t>
            </a:r>
          </a:p>
          <a:p>
            <a:r>
              <a:rPr lang="en-ID" sz="2400" dirty="0">
                <a:solidFill>
                  <a:schemeClr val="bg1"/>
                </a:solidFill>
              </a:rPr>
              <a:t>Strict regulations</a:t>
            </a:r>
          </a:p>
          <a:p>
            <a:r>
              <a:rPr lang="en-ID" sz="2400" dirty="0">
                <a:solidFill>
                  <a:schemeClr val="bg1"/>
                </a:solidFill>
              </a:rPr>
              <a:t>Differing perspectives</a:t>
            </a:r>
          </a:p>
          <a:p>
            <a:endParaRPr lang="en-ID" sz="2400" dirty="0">
              <a:solidFill>
                <a:schemeClr val="bg1"/>
              </a:solidFill>
            </a:endParaRPr>
          </a:p>
        </p:txBody>
      </p:sp>
      <p:sp>
        <p:nvSpPr>
          <p:cNvPr id="9" name="Rectangle 8">
            <a:extLst>
              <a:ext uri="{FF2B5EF4-FFF2-40B4-BE49-F238E27FC236}">
                <a16:creationId xmlns:a16="http://schemas.microsoft.com/office/drawing/2014/main" id="{8CF29DD5-0FFE-E847-A0C2-20D282ADDDF1}"/>
              </a:ext>
            </a:extLst>
          </p:cNvPr>
          <p:cNvSpPr/>
          <p:nvPr/>
        </p:nvSpPr>
        <p:spPr>
          <a:xfrm>
            <a:off x="3348763" y="2852931"/>
            <a:ext cx="1954669" cy="1200329"/>
          </a:xfrm>
          <a:prstGeom prst="rect">
            <a:avLst/>
          </a:prstGeom>
          <a:noFill/>
        </p:spPr>
        <p:txBody>
          <a:bodyPr wrap="square" lIns="91440" tIns="45720" rIns="91440" bIns="45720">
            <a:spAutoFit/>
          </a:bodyPr>
          <a:lstStyle/>
          <a:p>
            <a:pPr algn="ctr"/>
            <a:r>
              <a:rPr lang="en-US" sz="7200" b="1" cap="none" spc="0" dirty="0">
                <a:ln w="12700" cmpd="sng">
                  <a:solidFill>
                    <a:schemeClr val="accent4"/>
                  </a:solidFill>
                  <a:prstDash val="solid"/>
                </a:ln>
                <a:solidFill>
                  <a:schemeClr val="accent4"/>
                </a:solidFill>
                <a:effectLst/>
                <a:latin typeface="Academy Engraved LET Plain" panose="02000000000000000000" pitchFamily="2" charset="0"/>
              </a:rPr>
              <a:t>VS</a:t>
            </a:r>
          </a:p>
        </p:txBody>
      </p:sp>
      <p:sp>
        <p:nvSpPr>
          <p:cNvPr id="14" name="Content Placeholder 4">
            <a:extLst>
              <a:ext uri="{FF2B5EF4-FFF2-40B4-BE49-F238E27FC236}">
                <a16:creationId xmlns:a16="http://schemas.microsoft.com/office/drawing/2014/main" id="{6C34738D-9B69-BC4F-8F05-A08C591746DC}"/>
              </a:ext>
            </a:extLst>
          </p:cNvPr>
          <p:cNvSpPr txBox="1">
            <a:spLocks/>
          </p:cNvSpPr>
          <p:nvPr/>
        </p:nvSpPr>
        <p:spPr>
          <a:xfrm>
            <a:off x="4865347" y="4094930"/>
            <a:ext cx="3207266" cy="17614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D" sz="2400" dirty="0">
                <a:solidFill>
                  <a:schemeClr val="bg1"/>
                </a:solidFill>
              </a:rPr>
              <a:t>Neutral</a:t>
            </a:r>
          </a:p>
          <a:p>
            <a:r>
              <a:rPr lang="en-ID" sz="2400" dirty="0">
                <a:solidFill>
                  <a:schemeClr val="bg1"/>
                </a:solidFill>
              </a:rPr>
              <a:t>Unlimited potential</a:t>
            </a:r>
          </a:p>
          <a:p>
            <a:r>
              <a:rPr lang="en-ID" sz="2400" dirty="0">
                <a:solidFill>
                  <a:schemeClr val="bg1"/>
                </a:solidFill>
              </a:rPr>
              <a:t>Unlimited threats</a:t>
            </a:r>
          </a:p>
        </p:txBody>
      </p:sp>
      <p:sp>
        <p:nvSpPr>
          <p:cNvPr id="15" name="Content Placeholder 4">
            <a:extLst>
              <a:ext uri="{FF2B5EF4-FFF2-40B4-BE49-F238E27FC236}">
                <a16:creationId xmlns:a16="http://schemas.microsoft.com/office/drawing/2014/main" id="{D2E414C4-6EA1-1A4E-BDB1-99D93FE6C00C}"/>
              </a:ext>
            </a:extLst>
          </p:cNvPr>
          <p:cNvSpPr txBox="1">
            <a:spLocks/>
          </p:cNvSpPr>
          <p:nvPr/>
        </p:nvSpPr>
        <p:spPr>
          <a:xfrm>
            <a:off x="8445727" y="2653748"/>
            <a:ext cx="3326851" cy="36327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D" sz="2000" dirty="0">
                <a:solidFill>
                  <a:schemeClr val="bg1"/>
                </a:solidFill>
              </a:rPr>
              <a:t>The purpose of study:</a:t>
            </a:r>
          </a:p>
          <a:p>
            <a:pPr marL="0" indent="0">
              <a:buNone/>
            </a:pPr>
            <a:r>
              <a:rPr lang="en-ID" sz="2000" dirty="0">
                <a:solidFill>
                  <a:schemeClr val="bg1"/>
                </a:solidFill>
              </a:rPr>
              <a:t>to explore how boarding school student and teacher (the researcher) adapt and adopt digital technology at boarding school. </a:t>
            </a:r>
          </a:p>
        </p:txBody>
      </p:sp>
      <mc:AlternateContent xmlns:mc="http://schemas.openxmlformats.org/markup-compatibility/2006" xmlns:p14="http://schemas.microsoft.com/office/powerpoint/2010/main">
        <mc:Choice Requires="p14">
          <p:contentPart p14:bwMode="auto" r:id="rId2">
            <p14:nvContentPartPr>
              <p14:cNvPr id="19" name="Ink 18">
                <a:extLst>
                  <a:ext uri="{FF2B5EF4-FFF2-40B4-BE49-F238E27FC236}">
                    <a16:creationId xmlns:a16="http://schemas.microsoft.com/office/drawing/2014/main" id="{5F954534-22AF-2C4F-8F07-616ACAEA9F6E}"/>
                  </a:ext>
                </a:extLst>
              </p14:cNvPr>
              <p14:cNvContentPartPr/>
              <p14:nvPr/>
            </p14:nvContentPartPr>
            <p14:xfrm>
              <a:off x="6950109" y="3776606"/>
              <a:ext cx="360" cy="360"/>
            </p14:xfrm>
          </p:contentPart>
        </mc:Choice>
        <mc:Fallback xmlns="">
          <p:pic>
            <p:nvPicPr>
              <p:cNvPr id="19" name="Ink 18">
                <a:extLst>
                  <a:ext uri="{FF2B5EF4-FFF2-40B4-BE49-F238E27FC236}">
                    <a16:creationId xmlns:a16="http://schemas.microsoft.com/office/drawing/2014/main" id="{5F954534-22AF-2C4F-8F07-616ACAEA9F6E}"/>
                  </a:ext>
                </a:extLst>
              </p:cNvPr>
              <p:cNvPicPr/>
              <p:nvPr/>
            </p:nvPicPr>
            <p:blipFill>
              <a:blip r:embed="rId7"/>
              <a:stretch>
                <a:fillRect/>
              </a:stretch>
            </p:blipFill>
            <p:spPr>
              <a:xfrm>
                <a:off x="6941469" y="376796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0" name="Ink 19">
                <a:extLst>
                  <a:ext uri="{FF2B5EF4-FFF2-40B4-BE49-F238E27FC236}">
                    <a16:creationId xmlns:a16="http://schemas.microsoft.com/office/drawing/2014/main" id="{1A3B8833-429A-C948-B33E-3F3E590E7149}"/>
                  </a:ext>
                </a:extLst>
              </p14:cNvPr>
              <p14:cNvContentPartPr/>
              <p14:nvPr/>
            </p14:nvContentPartPr>
            <p14:xfrm>
              <a:off x="10424829" y="2433446"/>
              <a:ext cx="360" cy="360"/>
            </p14:xfrm>
          </p:contentPart>
        </mc:Choice>
        <mc:Fallback xmlns="">
          <p:pic>
            <p:nvPicPr>
              <p:cNvPr id="20" name="Ink 19">
                <a:extLst>
                  <a:ext uri="{FF2B5EF4-FFF2-40B4-BE49-F238E27FC236}">
                    <a16:creationId xmlns:a16="http://schemas.microsoft.com/office/drawing/2014/main" id="{1A3B8833-429A-C948-B33E-3F3E590E7149}"/>
                  </a:ext>
                </a:extLst>
              </p:cNvPr>
              <p:cNvPicPr/>
              <p:nvPr/>
            </p:nvPicPr>
            <p:blipFill>
              <a:blip r:embed="rId7"/>
              <a:stretch>
                <a:fillRect/>
              </a:stretch>
            </p:blipFill>
            <p:spPr>
              <a:xfrm>
                <a:off x="10415829" y="2424806"/>
                <a:ext cx="18000" cy="18000"/>
              </a:xfrm>
              <a:prstGeom prst="rect">
                <a:avLst/>
              </a:prstGeom>
            </p:spPr>
          </p:pic>
        </mc:Fallback>
      </mc:AlternateContent>
      <p:cxnSp>
        <p:nvCxnSpPr>
          <p:cNvPr id="24" name="Straight Connector 23">
            <a:extLst>
              <a:ext uri="{FF2B5EF4-FFF2-40B4-BE49-F238E27FC236}">
                <a16:creationId xmlns:a16="http://schemas.microsoft.com/office/drawing/2014/main" id="{D59F4612-593F-C941-AC94-30193CE3BCA8}"/>
              </a:ext>
            </a:extLst>
          </p:cNvPr>
          <p:cNvCxnSpPr>
            <a:cxnSpLocks/>
          </p:cNvCxnSpPr>
          <p:nvPr/>
        </p:nvCxnSpPr>
        <p:spPr>
          <a:xfrm>
            <a:off x="8072613" y="930727"/>
            <a:ext cx="0" cy="5551714"/>
          </a:xfrm>
          <a:prstGeom prst="line">
            <a:avLst/>
          </a:prstGeom>
          <a:ln w="57150"/>
        </p:spPr>
        <p:style>
          <a:lnRef idx="3">
            <a:schemeClr val="accent4"/>
          </a:lnRef>
          <a:fillRef idx="0">
            <a:schemeClr val="accent4"/>
          </a:fillRef>
          <a:effectRef idx="2">
            <a:schemeClr val="accent4"/>
          </a:effectRef>
          <a:fontRef idx="minor">
            <a:schemeClr val="tx1"/>
          </a:fontRef>
        </p:style>
      </p:cxnSp>
      <p:sp>
        <p:nvSpPr>
          <p:cNvPr id="10" name="Rectangle 9">
            <a:extLst>
              <a:ext uri="{FF2B5EF4-FFF2-40B4-BE49-F238E27FC236}">
                <a16:creationId xmlns:a16="http://schemas.microsoft.com/office/drawing/2014/main" id="{47721601-3921-3542-8EF1-604BB1CE94E0}"/>
              </a:ext>
            </a:extLst>
          </p:cNvPr>
          <p:cNvSpPr/>
          <p:nvPr/>
        </p:nvSpPr>
        <p:spPr>
          <a:xfrm>
            <a:off x="1315300" y="1991681"/>
            <a:ext cx="2167155" cy="1323439"/>
          </a:xfrm>
          <a:prstGeom prst="rect">
            <a:avLst/>
          </a:prstGeom>
          <a:noFill/>
        </p:spPr>
        <p:txBody>
          <a:bodyPr wrap="square" lIns="91440" tIns="45720" rIns="91440" bIns="45720">
            <a:spAutoFit/>
          </a:bodyPr>
          <a:lstStyle/>
          <a:p>
            <a:pPr algn="ctr"/>
            <a:r>
              <a:rPr lang="en-US" sz="4000" b="1" cap="none" spc="0" dirty="0">
                <a:ln w="12700" cmpd="sng">
                  <a:solidFill>
                    <a:schemeClr val="accent4"/>
                  </a:solidFill>
                  <a:prstDash val="solid"/>
                </a:ln>
                <a:solidFill>
                  <a:schemeClr val="accent4"/>
                </a:solidFill>
                <a:effectLst/>
                <a:latin typeface="Academy Engraved LET Plain" panose="02000000000000000000" pitchFamily="2" charset="0"/>
              </a:rPr>
              <a:t>Boarding school</a:t>
            </a:r>
          </a:p>
        </p:txBody>
      </p:sp>
      <p:sp>
        <p:nvSpPr>
          <p:cNvPr id="11" name="Rectangle 10">
            <a:extLst>
              <a:ext uri="{FF2B5EF4-FFF2-40B4-BE49-F238E27FC236}">
                <a16:creationId xmlns:a16="http://schemas.microsoft.com/office/drawing/2014/main" id="{F20E02E3-333F-1243-A224-8504EC4FB5DE}"/>
              </a:ext>
            </a:extLst>
          </p:cNvPr>
          <p:cNvSpPr/>
          <p:nvPr/>
        </p:nvSpPr>
        <p:spPr>
          <a:xfrm>
            <a:off x="4952678" y="2340006"/>
            <a:ext cx="2167155" cy="707886"/>
          </a:xfrm>
          <a:prstGeom prst="rect">
            <a:avLst/>
          </a:prstGeom>
          <a:noFill/>
        </p:spPr>
        <p:txBody>
          <a:bodyPr wrap="square" lIns="91440" tIns="45720" rIns="91440" bIns="45720">
            <a:spAutoFit/>
          </a:bodyPr>
          <a:lstStyle/>
          <a:p>
            <a:pPr algn="ctr"/>
            <a:r>
              <a:rPr lang="en-US" sz="4000" b="1" cap="none" spc="0" dirty="0">
                <a:ln w="12700" cmpd="sng">
                  <a:solidFill>
                    <a:schemeClr val="accent4"/>
                  </a:solidFill>
                  <a:prstDash val="solid"/>
                </a:ln>
                <a:solidFill>
                  <a:schemeClr val="accent4"/>
                </a:solidFill>
                <a:effectLst/>
                <a:latin typeface="Academy Engraved LET Plain" panose="02000000000000000000" pitchFamily="2" charset="0"/>
              </a:rPr>
              <a:t>Tech</a:t>
            </a:r>
          </a:p>
        </p:txBody>
      </p:sp>
      <p:cxnSp>
        <p:nvCxnSpPr>
          <p:cNvPr id="3" name="Straight Arrow Connector 2">
            <a:extLst>
              <a:ext uri="{FF2B5EF4-FFF2-40B4-BE49-F238E27FC236}">
                <a16:creationId xmlns:a16="http://schemas.microsoft.com/office/drawing/2014/main" id="{69DFA700-3938-6A44-B4D9-C623E54F546A}"/>
              </a:ext>
            </a:extLst>
          </p:cNvPr>
          <p:cNvCxnSpPr/>
          <p:nvPr/>
        </p:nvCxnSpPr>
        <p:spPr>
          <a:xfrm>
            <a:off x="2186609" y="3315120"/>
            <a:ext cx="0" cy="73814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6" name="Straight Arrow Connector 15">
            <a:extLst>
              <a:ext uri="{FF2B5EF4-FFF2-40B4-BE49-F238E27FC236}">
                <a16:creationId xmlns:a16="http://schemas.microsoft.com/office/drawing/2014/main" id="{78840051-1C8C-E44D-94F8-CDE59C210433}"/>
              </a:ext>
            </a:extLst>
          </p:cNvPr>
          <p:cNvCxnSpPr/>
          <p:nvPr/>
        </p:nvCxnSpPr>
        <p:spPr>
          <a:xfrm>
            <a:off x="5837583" y="3315120"/>
            <a:ext cx="0" cy="73814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14" name="Content Placeholder 4">
            <a:extLst>
              <a:ext uri="{FF2B5EF4-FFF2-40B4-BE49-F238E27FC236}">
                <a16:creationId xmlns:a16="http://schemas.microsoft.com/office/drawing/2014/main" id="{42722D15-14B8-D54E-94E6-2561599EE4EC}"/>
              </a:ext>
            </a:extLst>
          </p:cNvPr>
          <p:cNvSpPr txBox="1">
            <a:spLocks/>
          </p:cNvSpPr>
          <p:nvPr/>
        </p:nvSpPr>
        <p:spPr>
          <a:xfrm>
            <a:off x="579582" y="1701944"/>
            <a:ext cx="10866747" cy="43069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D" sz="2400" dirty="0">
                <a:solidFill>
                  <a:schemeClr val="bg1"/>
                </a:solidFill>
              </a:rPr>
              <a:t>Boarding schools are strict and more protective of their students. By creating systems and rules that limited outside intervention, it is expected that students could focus on learning without any distraction and threat, including from digital technology (</a:t>
            </a:r>
            <a:r>
              <a:rPr lang="en-ID" sz="2400" dirty="0" err="1">
                <a:solidFill>
                  <a:schemeClr val="bg1"/>
                </a:solidFill>
              </a:rPr>
              <a:t>Fahham</a:t>
            </a:r>
            <a:r>
              <a:rPr lang="en-ID" sz="2400" dirty="0">
                <a:solidFill>
                  <a:schemeClr val="bg1"/>
                </a:solidFill>
              </a:rPr>
              <a:t>, 2020).</a:t>
            </a:r>
          </a:p>
          <a:p>
            <a:endParaRPr lang="en-ID" sz="2400" dirty="0">
              <a:solidFill>
                <a:schemeClr val="bg1"/>
              </a:solidFill>
            </a:endParaRPr>
          </a:p>
          <a:p>
            <a:r>
              <a:rPr lang="en-ID" sz="2400" dirty="0">
                <a:solidFill>
                  <a:schemeClr val="bg1"/>
                </a:solidFill>
              </a:rPr>
              <a:t>While offering unlimited potentials for youth such as pleasure, connectedness, and knowledge (David-Ferdon, 2007), technology can lead to unlimited risks like negative influences, misinformation, disinformation, safety, privacy, and (mental and physical) health issues.</a:t>
            </a:r>
          </a:p>
          <a:p>
            <a:endParaRPr lang="en-ID" sz="2400" dirty="0">
              <a:solidFill>
                <a:schemeClr val="bg1"/>
              </a:solidFill>
            </a:endParaRPr>
          </a:p>
          <a:p>
            <a:endParaRPr lang="en-ID" sz="24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4D65FF2C-49B2-8C44-91FB-5337E9D43592}"/>
              </a:ext>
            </a:extLst>
          </p:cNvPr>
          <p:cNvCxnSpPr>
            <a:cxnSpLocks/>
          </p:cNvCxnSpPr>
          <p:nvPr/>
        </p:nvCxnSpPr>
        <p:spPr>
          <a:xfrm>
            <a:off x="9289173" y="922033"/>
            <a:ext cx="0" cy="5551714"/>
          </a:xfrm>
          <a:prstGeom prst="line">
            <a:avLst/>
          </a:prstGeom>
          <a:ln w="57150"/>
        </p:spPr>
        <p:style>
          <a:lnRef idx="3">
            <a:schemeClr val="accent4"/>
          </a:lnRef>
          <a:fillRef idx="0">
            <a:schemeClr val="accent4"/>
          </a:fillRef>
          <a:effectRef idx="2">
            <a:schemeClr val="accent4"/>
          </a:effectRef>
          <a:fontRef idx="minor">
            <a:schemeClr val="tx1"/>
          </a:fontRef>
        </p:style>
      </p:cxnSp>
      <p:sp>
        <p:nvSpPr>
          <p:cNvPr id="15" name="Content Placeholder 4">
            <a:extLst>
              <a:ext uri="{FF2B5EF4-FFF2-40B4-BE49-F238E27FC236}">
                <a16:creationId xmlns:a16="http://schemas.microsoft.com/office/drawing/2014/main" id="{67273CD0-8EC4-DD4A-A7EB-F9886DD7AE81}"/>
              </a:ext>
            </a:extLst>
          </p:cNvPr>
          <p:cNvSpPr txBox="1">
            <a:spLocks/>
          </p:cNvSpPr>
          <p:nvPr/>
        </p:nvSpPr>
        <p:spPr>
          <a:xfrm>
            <a:off x="9503229" y="2318657"/>
            <a:ext cx="2269349" cy="39678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D" sz="2000" dirty="0">
                <a:solidFill>
                  <a:schemeClr val="bg1"/>
                </a:solidFill>
              </a:rPr>
              <a:t>Subjects of study: </a:t>
            </a:r>
          </a:p>
          <a:p>
            <a:pPr marL="0" indent="0">
              <a:buNone/>
            </a:pPr>
            <a:r>
              <a:rPr lang="en-ID" sz="2000" dirty="0">
                <a:solidFill>
                  <a:schemeClr val="bg1"/>
                </a:solidFill>
              </a:rPr>
              <a:t>A seventh grade student &amp; a teacher studying and teaching full time from July 2022 to May 2023 at the same boarding school in Bandung</a:t>
            </a:r>
          </a:p>
        </p:txBody>
      </p:sp>
      <p:pic>
        <p:nvPicPr>
          <p:cNvPr id="17" name="Picture 16">
            <a:extLst>
              <a:ext uri="{FF2B5EF4-FFF2-40B4-BE49-F238E27FC236}">
                <a16:creationId xmlns:a16="http://schemas.microsoft.com/office/drawing/2014/main" id="{27633D28-9009-5745-976A-6A9DB57C3010}"/>
              </a:ext>
            </a:extLst>
          </p:cNvPr>
          <p:cNvPicPr>
            <a:picLocks noChangeAspect="1"/>
          </p:cNvPicPr>
          <p:nvPr/>
        </p:nvPicPr>
        <p:blipFill rotWithShape="1">
          <a:blip r:embed="rId2">
            <a:extLst>
              <a:ext uri="{28A0092B-C50C-407E-A947-70E740481C1C}">
                <a14:useLocalDpi xmlns:a14="http://schemas.microsoft.com/office/drawing/2010/main" val="0"/>
              </a:ext>
            </a:extLst>
          </a:blip>
          <a:srcRect b="14117"/>
          <a:stretch/>
        </p:blipFill>
        <p:spPr>
          <a:xfrm>
            <a:off x="106047" y="583920"/>
            <a:ext cx="9144000" cy="5889827"/>
          </a:xfrm>
          <a:prstGeom prst="rect">
            <a:avLst/>
          </a:prstGeom>
        </p:spPr>
      </p:pic>
      <p:sp>
        <p:nvSpPr>
          <p:cNvPr id="4" name="Title 3"/>
          <p:cNvSpPr>
            <a:spLocks noGrp="1"/>
          </p:cNvSpPr>
          <p:nvPr>
            <p:ph type="title"/>
          </p:nvPr>
        </p:nvSpPr>
        <p:spPr>
          <a:xfrm>
            <a:off x="106047" y="721919"/>
            <a:ext cx="10515600" cy="573088"/>
          </a:xfrm>
        </p:spPr>
        <p:txBody>
          <a:bodyPr>
            <a:normAutofit fontScale="90000"/>
          </a:bodyPr>
          <a:lstStyle/>
          <a:p>
            <a:r>
              <a:rPr lang="en-US" b="1" dirty="0">
                <a:solidFill>
                  <a:schemeClr val="bg1"/>
                </a:solidFill>
                <a:latin typeface="+mn-lt"/>
              </a:rPr>
              <a:t>METHOD</a:t>
            </a:r>
            <a:endParaRPr lang="en-US" b="1" i="1" dirty="0">
              <a:solidFill>
                <a:schemeClr val="bg1"/>
              </a:solidFill>
              <a:latin typeface="+mn-lt"/>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1"/>
            <a:ext cx="11030032" cy="4877191"/>
          </a:xfrm>
        </p:spPr>
        <p:txBody>
          <a:bodyPr>
            <a:normAutofit lnSpcReduction="10000"/>
          </a:bodyPr>
          <a:lstStyle/>
          <a:p>
            <a:pPr marL="0" indent="0">
              <a:buNone/>
            </a:pPr>
            <a:r>
              <a:rPr lang="en-US" sz="2000" dirty="0">
                <a:solidFill>
                  <a:schemeClr val="bg1"/>
                </a:solidFill>
              </a:rPr>
              <a:t>Students of the boarding school were not allowed to bring any digital devices (phone, smartphone, MP3/MP4 Player, tab, drawing pad, radio, iron, etc.). They have limited access and permits for using laptops only during and for lessons.</a:t>
            </a:r>
          </a:p>
          <a:p>
            <a:pPr marL="0" indent="0">
              <a:buNone/>
            </a:pPr>
            <a:endParaRPr lang="en-US" sz="2000" dirty="0">
              <a:solidFill>
                <a:schemeClr val="bg1"/>
              </a:solidFill>
            </a:endParaRPr>
          </a:p>
          <a:p>
            <a:pPr marL="0" indent="0">
              <a:buNone/>
            </a:pPr>
            <a:r>
              <a:rPr lang="en-US" sz="2000" b="1" dirty="0">
                <a:solidFill>
                  <a:schemeClr val="bg1"/>
                </a:solidFill>
              </a:rPr>
              <a:t>First quarter</a:t>
            </a:r>
          </a:p>
          <a:p>
            <a:pPr marL="0" indent="0">
              <a:buNone/>
            </a:pPr>
            <a:r>
              <a:rPr lang="en-US" sz="2000" i="1" dirty="0">
                <a:solidFill>
                  <a:srgbClr val="FFC000"/>
                </a:solidFill>
              </a:rPr>
              <a:t>“The teachers allowed us to use laptops during the lesson occasionally. But it was not enough.”</a:t>
            </a:r>
          </a:p>
          <a:p>
            <a:pPr marL="0" indent="0">
              <a:buNone/>
            </a:pPr>
            <a:endParaRPr lang="en-US" sz="2000" dirty="0">
              <a:solidFill>
                <a:srgbClr val="FFC000"/>
              </a:solidFill>
            </a:endParaRPr>
          </a:p>
          <a:p>
            <a:pPr marL="0" indent="0">
              <a:buNone/>
            </a:pPr>
            <a:r>
              <a:rPr lang="en-US" sz="2000" i="1" dirty="0">
                <a:solidFill>
                  <a:srgbClr val="FFC000"/>
                </a:solidFill>
              </a:rPr>
              <a:t>“I felt ‘depressed’. I went to BK for a consultation because I felt stressed I could not play Roblox. I used to play on my phone every day. Now only when school time and I was not even allowed to listen to Spotify let alone play game. I want to go home. I don’t want to be here”.</a:t>
            </a:r>
          </a:p>
          <a:p>
            <a:pPr marL="0" indent="0">
              <a:buNone/>
            </a:pPr>
            <a:endParaRPr lang="en-US" sz="2000" i="1" dirty="0">
              <a:solidFill>
                <a:srgbClr val="FFC000"/>
              </a:solidFill>
            </a:endParaRPr>
          </a:p>
          <a:p>
            <a:pPr marL="0" indent="0">
              <a:buNone/>
            </a:pPr>
            <a:r>
              <a:rPr lang="en-US" sz="2000" b="1" i="1" dirty="0">
                <a:solidFill>
                  <a:schemeClr val="bg1"/>
                </a:solidFill>
              </a:rPr>
              <a:t>“The class was always more active when learning using the internet … (on laptop). I like when my class was lively. But, the challenges were on the students. They, not all, but some of them, often stealthily watched YouTube, listened to Spotify, or even played online games. That was why I was a bit hesitant when the lesson should utilize laptops.”</a:t>
            </a:r>
            <a:endParaRPr lang="en-US" sz="2000" i="1" dirty="0">
              <a:solidFill>
                <a:srgbClr val="FFC000"/>
              </a:solidFill>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b="1" dirty="0">
              <a:solidFill>
                <a:schemeClr val="bg1"/>
              </a:solidFill>
            </a:endParaRPr>
          </a:p>
          <a:p>
            <a:pPr marL="0" indent="0">
              <a:buNone/>
            </a:pPr>
            <a:r>
              <a:rPr lang="en-US" sz="2000" b="1" dirty="0">
                <a:solidFill>
                  <a:schemeClr val="bg1"/>
                </a:solidFill>
              </a:rPr>
              <a:t>First Half</a:t>
            </a:r>
            <a:endParaRPr lang="en-US" sz="2000" i="1" dirty="0">
              <a:solidFill>
                <a:schemeClr val="bg1"/>
              </a:solidFill>
            </a:endParaRPr>
          </a:p>
          <a:p>
            <a:pPr marL="0" indent="0">
              <a:buNone/>
            </a:pPr>
            <a:r>
              <a:rPr lang="en-US" sz="2000" i="1" dirty="0">
                <a:solidFill>
                  <a:srgbClr val="FFC000"/>
                </a:solidFill>
              </a:rPr>
              <a:t>“At home I play on my computer all the time during the holiday. I went to masjid after iqama (late) because I was in the middle of ‘push rank’. Often my mom nagged at me, but I kept playing because it was only my opportunity. I could not play in the dorm (dormitory)”</a:t>
            </a:r>
          </a:p>
          <a:p>
            <a:pPr marL="0" indent="0">
              <a:buNone/>
            </a:pPr>
            <a:endParaRPr lang="en-US" sz="2000" i="1" dirty="0">
              <a:solidFill>
                <a:schemeClr val="bg1"/>
              </a:solidFill>
            </a:endParaRPr>
          </a:p>
          <a:p>
            <a:pPr marL="0" indent="0">
              <a:buNone/>
            </a:pPr>
            <a:r>
              <a:rPr lang="en-US" sz="2000" i="1" dirty="0">
                <a:solidFill>
                  <a:srgbClr val="FFC000"/>
                </a:solidFill>
              </a:rPr>
              <a:t>“I protested to the teachers every time not using laptop for the lesson.”</a:t>
            </a:r>
          </a:p>
          <a:p>
            <a:pPr marL="0" indent="0">
              <a:buNone/>
            </a:pPr>
            <a:endParaRPr lang="en-US" sz="2000" b="1" i="1" dirty="0">
              <a:solidFill>
                <a:schemeClr val="bg1"/>
              </a:solidFill>
            </a:endParaRPr>
          </a:p>
          <a:p>
            <a:pPr marL="0" indent="0">
              <a:buNone/>
            </a:pPr>
            <a:r>
              <a:rPr lang="en-US" sz="2000" b="1" i="1" dirty="0">
                <a:solidFill>
                  <a:schemeClr val="bg1"/>
                </a:solidFill>
              </a:rPr>
              <a:t>“They seemed so serious doing the work when actually playing a game, not even finished the school task. At first, I was fooled. Eventually I could recognize them easily and prevented them from doing so any further. Or at least, making sure they finished their assignments before giving them ’reward’ by allowing them to open other aps.”</a:t>
            </a:r>
            <a:endParaRPr lang="en-US" sz="2000" i="1" dirty="0">
              <a:solidFill>
                <a:srgbClr val="FFC000"/>
              </a:solidFill>
            </a:endParaRPr>
          </a:p>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309802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1" y="1376652"/>
            <a:ext cx="11046361" cy="4795548"/>
          </a:xfrm>
        </p:spPr>
        <p:txBody>
          <a:bodyPr>
            <a:normAutofit fontScale="92500" lnSpcReduction="20000"/>
          </a:bodyPr>
          <a:lstStyle/>
          <a:p>
            <a:pPr marL="0" indent="0">
              <a:buNone/>
            </a:pPr>
            <a:endParaRPr lang="en-US" sz="2000" b="1" dirty="0">
              <a:solidFill>
                <a:schemeClr val="bg1"/>
              </a:solidFill>
            </a:endParaRPr>
          </a:p>
          <a:p>
            <a:pPr marL="0" indent="0">
              <a:buNone/>
            </a:pPr>
            <a:r>
              <a:rPr lang="en-US" sz="2000" b="1" dirty="0">
                <a:solidFill>
                  <a:schemeClr val="bg1"/>
                </a:solidFill>
              </a:rPr>
              <a:t>Second half</a:t>
            </a:r>
            <a:endParaRPr lang="en-US" sz="2000" dirty="0">
              <a:solidFill>
                <a:schemeClr val="bg1"/>
              </a:solidFill>
            </a:endParaRPr>
          </a:p>
          <a:p>
            <a:pPr marL="0" indent="0">
              <a:buNone/>
            </a:pPr>
            <a:r>
              <a:rPr lang="en-US" sz="2000" i="1" dirty="0">
                <a:solidFill>
                  <a:srgbClr val="FFC000"/>
                </a:solidFill>
              </a:rPr>
              <a:t>“I gave up on pining over my laptop. I know I can only use it in class (during the lesson). Now it is not particularly tormenting (the negative feelings), not like at the beginning (of school). It is still boring for not being able to play game. I often go to library to kill time, although the books are also boring. Nothing new. I wish I could play Chess, but none.”</a:t>
            </a:r>
          </a:p>
          <a:p>
            <a:pPr marL="0" indent="0">
              <a:buNone/>
            </a:pPr>
            <a:endParaRPr lang="en-US" sz="2000" i="1" dirty="0">
              <a:solidFill>
                <a:srgbClr val="FFC000"/>
              </a:solidFill>
            </a:endParaRPr>
          </a:p>
          <a:p>
            <a:pPr marL="0" indent="0">
              <a:buNone/>
            </a:pPr>
            <a:r>
              <a:rPr lang="en-US" sz="2000" i="1" dirty="0">
                <a:solidFill>
                  <a:srgbClr val="FFC000"/>
                </a:solidFill>
              </a:rPr>
              <a:t>“I still like to secretly open YouTube or check on football websites. But now I focus on using it to study. If finished I do not open online game anymore.”</a:t>
            </a:r>
          </a:p>
          <a:p>
            <a:pPr marL="0" indent="0">
              <a:buNone/>
            </a:pPr>
            <a:endParaRPr lang="en-US" sz="2000" dirty="0">
              <a:solidFill>
                <a:schemeClr val="bg1"/>
              </a:solidFill>
            </a:endParaRPr>
          </a:p>
          <a:p>
            <a:pPr marL="0" indent="0">
              <a:buNone/>
            </a:pPr>
            <a:r>
              <a:rPr lang="en-US" sz="2000" i="1" dirty="0">
                <a:solidFill>
                  <a:schemeClr val="bg1"/>
                </a:solidFill>
              </a:rPr>
              <a:t>“I have to be updated on the digital skills, computer skills for learning, because the students always want to use them (digital tech). The hard part for me is how to support my students in providing them with access to technology while at the same time heeding the school rules.”</a:t>
            </a:r>
          </a:p>
          <a:p>
            <a:pPr marL="0" indent="0">
              <a:buNone/>
            </a:pPr>
            <a:endParaRPr lang="en-US" sz="2000" dirty="0">
              <a:solidFill>
                <a:schemeClr val="bg1"/>
              </a:solidFill>
            </a:endParaRPr>
          </a:p>
          <a:p>
            <a:pPr marL="0" indent="0">
              <a:buNone/>
            </a:pPr>
            <a:r>
              <a:rPr lang="en-US" sz="2000" dirty="0">
                <a:solidFill>
                  <a:schemeClr val="bg1"/>
                </a:solidFill>
              </a:rPr>
              <a:t>The reason the student pined over gadgets (phone, laptop) was mainly for pleasure and fun. Not being allowed to bring tech to boarding caused distress (David-Ferdon, 2007). Teachers and all the support systems in the boarding school kept providing support (</a:t>
            </a:r>
            <a:r>
              <a:rPr lang="en-US" sz="2000" dirty="0" err="1">
                <a:solidFill>
                  <a:schemeClr val="bg1"/>
                </a:solidFill>
              </a:rPr>
              <a:t>Krumsvik</a:t>
            </a:r>
            <a:r>
              <a:rPr lang="en-US" sz="2000" dirty="0">
                <a:solidFill>
                  <a:schemeClr val="bg1"/>
                </a:solidFill>
              </a:rPr>
              <a:t>, 2008) and reassuring students until they could control their mobile addiction (Deshpande, 2015; </a:t>
            </a:r>
            <a:r>
              <a:rPr lang="en-US" sz="2000" dirty="0" err="1">
                <a:solidFill>
                  <a:schemeClr val="bg1"/>
                </a:solidFill>
              </a:rPr>
              <a:t>Widianto</a:t>
            </a:r>
            <a:r>
              <a:rPr lang="en-US" sz="2000" dirty="0">
                <a:solidFill>
                  <a:schemeClr val="bg1"/>
                </a:solidFill>
              </a:rPr>
              <a:t> &amp; Griffiths, 2006).</a:t>
            </a:r>
          </a:p>
        </p:txBody>
      </p:sp>
    </p:spTree>
    <p:extLst>
      <p:ext uri="{BB962C8B-B14F-4D97-AF65-F5344CB8AC3E}">
        <p14:creationId xmlns:p14="http://schemas.microsoft.com/office/powerpoint/2010/main" val="3820790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2514600" y="2057400"/>
            <a:ext cx="6809013" cy="3670590"/>
          </a:xfrm>
        </p:spPr>
        <p:txBody>
          <a:bodyPr>
            <a:normAutofit/>
          </a:bodyPr>
          <a:lstStyle/>
          <a:p>
            <a:r>
              <a:rPr lang="en-ID" sz="2400" dirty="0">
                <a:solidFill>
                  <a:schemeClr val="bg1"/>
                </a:solidFill>
                <a:latin typeface="Calibri" panose="020F0502020204030204" pitchFamily="34" charset="0"/>
                <a:cs typeface="Calibri" panose="020F0502020204030204" pitchFamily="34" charset="0"/>
              </a:rPr>
              <a:t>Results indicated that restricting technology utilization contributes to the student’s discipline and control over technology</a:t>
            </a:r>
          </a:p>
          <a:p>
            <a:r>
              <a:rPr lang="en-ID" sz="2400" dirty="0">
                <a:solidFill>
                  <a:schemeClr val="bg1"/>
                </a:solidFill>
                <a:latin typeface="Calibri" panose="020F0502020204030204" pitchFamily="34" charset="0"/>
                <a:cs typeface="Calibri" panose="020F0502020204030204" pitchFamily="34" charset="0"/>
              </a:rPr>
              <a:t>Teacher plays a vital role in bringing technology-integrated learning experiences profusely to the table.</a:t>
            </a:r>
          </a:p>
          <a:p>
            <a:r>
              <a:rPr lang="en-ID" sz="2400" dirty="0">
                <a:solidFill>
                  <a:schemeClr val="bg1"/>
                </a:solidFill>
                <a:latin typeface="Calibri" panose="020F0502020204030204" pitchFamily="34" charset="0"/>
                <a:cs typeface="Calibri" panose="020F0502020204030204" pitchFamily="34" charset="0"/>
              </a:rPr>
              <a:t>Consequently, digital literacy and digital pedagogy are of the utmost importance for Indonesian boarding school instructors.</a:t>
            </a: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334647" y="1246020"/>
            <a:ext cx="11612418" cy="5138448"/>
          </a:xfrm>
        </p:spPr>
        <p:txBody>
          <a:bodyPr>
            <a:noAutofit/>
          </a:bodyPr>
          <a:lstStyle/>
          <a:p>
            <a:r>
              <a:rPr lang="en-US" sz="1100" dirty="0" err="1">
                <a:solidFill>
                  <a:schemeClr val="bg1"/>
                </a:solidFill>
              </a:rPr>
              <a:t>Bahri</a:t>
            </a:r>
            <a:r>
              <a:rPr lang="en-US" sz="1100" dirty="0">
                <a:solidFill>
                  <a:schemeClr val="bg1"/>
                </a:solidFill>
              </a:rPr>
              <a:t>, S. (2021). </a:t>
            </a:r>
            <a:r>
              <a:rPr lang="en-US" sz="1100" i="1" dirty="0" err="1">
                <a:solidFill>
                  <a:schemeClr val="bg1"/>
                </a:solidFill>
              </a:rPr>
              <a:t>Pembinaan</a:t>
            </a:r>
            <a:r>
              <a:rPr lang="en-US" sz="1100" i="1" dirty="0">
                <a:solidFill>
                  <a:schemeClr val="bg1"/>
                </a:solidFill>
              </a:rPr>
              <a:t> </a:t>
            </a:r>
            <a:r>
              <a:rPr lang="en-US" sz="1100" i="1" dirty="0" err="1">
                <a:solidFill>
                  <a:schemeClr val="bg1"/>
                </a:solidFill>
              </a:rPr>
              <a:t>keagamaan</a:t>
            </a:r>
            <a:r>
              <a:rPr lang="en-US" sz="1100" i="1" dirty="0">
                <a:solidFill>
                  <a:schemeClr val="bg1"/>
                </a:solidFill>
              </a:rPr>
              <a:t> </a:t>
            </a:r>
            <a:r>
              <a:rPr lang="en-US" sz="1100" i="1" dirty="0" err="1">
                <a:solidFill>
                  <a:schemeClr val="bg1"/>
                </a:solidFill>
              </a:rPr>
              <a:t>pondok</a:t>
            </a:r>
            <a:r>
              <a:rPr lang="en-US" sz="1100" i="1" dirty="0">
                <a:solidFill>
                  <a:schemeClr val="bg1"/>
                </a:solidFill>
              </a:rPr>
              <a:t> </a:t>
            </a:r>
            <a:r>
              <a:rPr lang="en-US" sz="1100" i="1" dirty="0" err="1">
                <a:solidFill>
                  <a:schemeClr val="bg1"/>
                </a:solidFill>
              </a:rPr>
              <a:t>pesantren</a:t>
            </a:r>
            <a:r>
              <a:rPr lang="en-US" sz="1100" i="1" dirty="0">
                <a:solidFill>
                  <a:schemeClr val="bg1"/>
                </a:solidFill>
              </a:rPr>
              <a:t>.</a:t>
            </a:r>
            <a:r>
              <a:rPr lang="en-US" sz="1100" dirty="0">
                <a:solidFill>
                  <a:schemeClr val="bg1"/>
                </a:solidFill>
              </a:rPr>
              <a:t> </a:t>
            </a:r>
            <a:r>
              <a:rPr lang="en-US" sz="1100" dirty="0" err="1">
                <a:solidFill>
                  <a:schemeClr val="bg1"/>
                </a:solidFill>
              </a:rPr>
              <a:t>Lafadz</a:t>
            </a:r>
            <a:r>
              <a:rPr lang="en-US" sz="1100" dirty="0">
                <a:solidFill>
                  <a:schemeClr val="bg1"/>
                </a:solidFill>
              </a:rPr>
              <a:t> Jaya. </a:t>
            </a:r>
            <a:endParaRPr lang="en-ID" sz="1100" dirty="0">
              <a:solidFill>
                <a:schemeClr val="bg1"/>
              </a:solidFill>
            </a:endParaRPr>
          </a:p>
          <a:p>
            <a:r>
              <a:rPr lang="en-ID" sz="1100" dirty="0">
                <a:solidFill>
                  <a:schemeClr val="bg1"/>
                </a:solidFill>
              </a:rPr>
              <a:t>Chase, Z., &amp; Laufenberg, D. (2011). Embracing the squishiness of digital literacy. </a:t>
            </a:r>
            <a:r>
              <a:rPr lang="en-ID" sz="1100" i="1" dirty="0">
                <a:solidFill>
                  <a:schemeClr val="bg1"/>
                </a:solidFill>
              </a:rPr>
              <a:t>Journal of Adolescent &amp; Adult Literacy</a:t>
            </a:r>
            <a:r>
              <a:rPr lang="en-ID" sz="1100" dirty="0">
                <a:solidFill>
                  <a:schemeClr val="bg1"/>
                </a:solidFill>
              </a:rPr>
              <a:t>, </a:t>
            </a:r>
            <a:r>
              <a:rPr lang="en-ID" sz="1100" i="1" dirty="0">
                <a:solidFill>
                  <a:schemeClr val="bg1"/>
                </a:solidFill>
              </a:rPr>
              <a:t>54</a:t>
            </a:r>
            <a:r>
              <a:rPr lang="en-ID" sz="1100" dirty="0">
                <a:solidFill>
                  <a:schemeClr val="bg1"/>
                </a:solidFill>
              </a:rPr>
              <a:t>(7), 535-537.</a:t>
            </a:r>
            <a:endParaRPr lang="en-US" sz="1100" dirty="0">
              <a:solidFill>
                <a:schemeClr val="bg1"/>
              </a:solidFill>
            </a:endParaRPr>
          </a:p>
          <a:p>
            <a:r>
              <a:rPr lang="en-US" sz="1100" dirty="0">
                <a:solidFill>
                  <a:schemeClr val="bg1"/>
                </a:solidFill>
              </a:rPr>
              <a:t>Das, W. H., &amp; Malik, A. (2019). </a:t>
            </a:r>
            <a:r>
              <a:rPr lang="en-US" sz="1100" i="1" dirty="0">
                <a:solidFill>
                  <a:schemeClr val="bg1"/>
                </a:solidFill>
              </a:rPr>
              <a:t>Pendidikan </a:t>
            </a:r>
            <a:r>
              <a:rPr lang="en-US" sz="1100" i="1" dirty="0" err="1">
                <a:solidFill>
                  <a:schemeClr val="bg1"/>
                </a:solidFill>
              </a:rPr>
              <a:t>islam</a:t>
            </a:r>
            <a:r>
              <a:rPr lang="en-US" sz="1100" i="1" dirty="0">
                <a:solidFill>
                  <a:schemeClr val="bg1"/>
                </a:solidFill>
              </a:rPr>
              <a:t> di </a:t>
            </a:r>
            <a:r>
              <a:rPr lang="en-US" sz="1100" i="1" dirty="0" err="1">
                <a:solidFill>
                  <a:schemeClr val="bg1"/>
                </a:solidFill>
              </a:rPr>
              <a:t>pondok</a:t>
            </a:r>
            <a:r>
              <a:rPr lang="en-US" sz="1100" i="1" dirty="0">
                <a:solidFill>
                  <a:schemeClr val="bg1"/>
                </a:solidFill>
              </a:rPr>
              <a:t> </a:t>
            </a:r>
            <a:r>
              <a:rPr lang="en-US" sz="1100" i="1" dirty="0" err="1">
                <a:solidFill>
                  <a:schemeClr val="bg1"/>
                </a:solidFill>
              </a:rPr>
              <a:t>pesantren</a:t>
            </a:r>
            <a:r>
              <a:rPr lang="en-US" sz="1100" i="1" dirty="0">
                <a:solidFill>
                  <a:schemeClr val="bg1"/>
                </a:solidFill>
              </a:rPr>
              <a:t>: </a:t>
            </a:r>
            <a:r>
              <a:rPr lang="en-US" sz="1100" i="1" dirty="0" err="1">
                <a:solidFill>
                  <a:schemeClr val="bg1"/>
                </a:solidFill>
              </a:rPr>
              <a:t>problematika</a:t>
            </a:r>
            <a:r>
              <a:rPr lang="en-US" sz="1100" i="1" dirty="0">
                <a:solidFill>
                  <a:schemeClr val="bg1"/>
                </a:solidFill>
              </a:rPr>
              <a:t> </a:t>
            </a:r>
            <a:r>
              <a:rPr lang="en-US" sz="1100" i="1" dirty="0" err="1">
                <a:solidFill>
                  <a:schemeClr val="bg1"/>
                </a:solidFill>
              </a:rPr>
              <a:t>dan</a:t>
            </a:r>
            <a:r>
              <a:rPr lang="en-US" sz="1100" i="1" dirty="0">
                <a:solidFill>
                  <a:schemeClr val="bg1"/>
                </a:solidFill>
              </a:rPr>
              <a:t> </a:t>
            </a:r>
            <a:r>
              <a:rPr lang="en-US" sz="1100" i="1" dirty="0" err="1">
                <a:solidFill>
                  <a:schemeClr val="bg1"/>
                </a:solidFill>
              </a:rPr>
              <a:t>solusinya</a:t>
            </a:r>
            <a:r>
              <a:rPr lang="en-US" sz="1100" dirty="0">
                <a:solidFill>
                  <a:schemeClr val="bg1"/>
                </a:solidFill>
              </a:rPr>
              <a:t>. </a:t>
            </a:r>
            <a:r>
              <a:rPr lang="en-US" sz="1100" dirty="0" err="1">
                <a:solidFill>
                  <a:schemeClr val="bg1"/>
                </a:solidFill>
              </a:rPr>
              <a:t>Uwais</a:t>
            </a:r>
            <a:r>
              <a:rPr lang="en-US" sz="1100" dirty="0">
                <a:solidFill>
                  <a:schemeClr val="bg1"/>
                </a:solidFill>
              </a:rPr>
              <a:t> </a:t>
            </a:r>
            <a:r>
              <a:rPr lang="en-US" sz="1100" dirty="0" err="1">
                <a:solidFill>
                  <a:schemeClr val="bg1"/>
                </a:solidFill>
              </a:rPr>
              <a:t>Inspirasi</a:t>
            </a:r>
            <a:r>
              <a:rPr lang="en-US" sz="1100" dirty="0">
                <a:solidFill>
                  <a:schemeClr val="bg1"/>
                </a:solidFill>
              </a:rPr>
              <a:t> Indonesia. </a:t>
            </a:r>
            <a:endParaRPr lang="en-ID" sz="1100" dirty="0">
              <a:solidFill>
                <a:schemeClr val="bg1"/>
              </a:solidFill>
            </a:endParaRPr>
          </a:p>
          <a:p>
            <a:r>
              <a:rPr lang="en-ID" sz="1100" dirty="0">
                <a:solidFill>
                  <a:schemeClr val="bg1"/>
                </a:solidFill>
              </a:rPr>
              <a:t>David-Ferdon, C., &amp; Hertz, M. F. (2007). Electronic media, violence, and adolescents: An emerging public health problem. </a:t>
            </a:r>
            <a:r>
              <a:rPr lang="en-ID" sz="1100" i="1" dirty="0">
                <a:solidFill>
                  <a:schemeClr val="bg1"/>
                </a:solidFill>
              </a:rPr>
              <a:t>Journal of Adolescent Health</a:t>
            </a:r>
            <a:r>
              <a:rPr lang="en-ID" sz="1100" dirty="0">
                <a:solidFill>
                  <a:schemeClr val="bg1"/>
                </a:solidFill>
              </a:rPr>
              <a:t>, </a:t>
            </a:r>
            <a:r>
              <a:rPr lang="en-ID" sz="1100" i="1" dirty="0">
                <a:solidFill>
                  <a:schemeClr val="bg1"/>
                </a:solidFill>
              </a:rPr>
              <a:t>41</a:t>
            </a:r>
            <a:r>
              <a:rPr lang="en-ID" sz="1100" dirty="0">
                <a:solidFill>
                  <a:schemeClr val="bg1"/>
                </a:solidFill>
              </a:rPr>
              <a:t>(6), S1-S5.</a:t>
            </a:r>
          </a:p>
          <a:p>
            <a:r>
              <a:rPr lang="en-ID" sz="1100" dirty="0">
                <a:solidFill>
                  <a:schemeClr val="bg1"/>
                </a:solidFill>
              </a:rPr>
              <a:t>Deshpande, A. (2015). Mobile addiction and associated factors amongst youth. </a:t>
            </a:r>
            <a:r>
              <a:rPr lang="en-ID" sz="1100" i="1" dirty="0">
                <a:solidFill>
                  <a:schemeClr val="bg1"/>
                </a:solidFill>
              </a:rPr>
              <a:t>Indian Journal of Mental Health</a:t>
            </a:r>
            <a:r>
              <a:rPr lang="en-ID" sz="1100" dirty="0">
                <a:solidFill>
                  <a:schemeClr val="bg1"/>
                </a:solidFill>
              </a:rPr>
              <a:t>, </a:t>
            </a:r>
            <a:r>
              <a:rPr lang="en-ID" sz="1100" i="1" dirty="0">
                <a:solidFill>
                  <a:schemeClr val="bg1"/>
                </a:solidFill>
              </a:rPr>
              <a:t>2</a:t>
            </a:r>
            <a:r>
              <a:rPr lang="en-ID" sz="1100" dirty="0">
                <a:solidFill>
                  <a:schemeClr val="bg1"/>
                </a:solidFill>
              </a:rPr>
              <a:t>(3), 244-248.</a:t>
            </a:r>
          </a:p>
          <a:p>
            <a:r>
              <a:rPr lang="en-US" sz="1100" dirty="0" err="1">
                <a:solidFill>
                  <a:schemeClr val="bg1"/>
                </a:solidFill>
              </a:rPr>
              <a:t>Fahham</a:t>
            </a:r>
            <a:r>
              <a:rPr lang="en-US" sz="1100" dirty="0">
                <a:solidFill>
                  <a:schemeClr val="bg1"/>
                </a:solidFill>
              </a:rPr>
              <a:t>, A. M. (writer), &amp; Susanto (Director). (2020). </a:t>
            </a:r>
            <a:r>
              <a:rPr lang="en-US" sz="1100" i="1" dirty="0">
                <a:solidFill>
                  <a:schemeClr val="bg1"/>
                </a:solidFill>
              </a:rPr>
              <a:t>Pendidikan </a:t>
            </a:r>
            <a:r>
              <a:rPr lang="en-US" sz="1100" i="1" dirty="0" err="1">
                <a:solidFill>
                  <a:schemeClr val="bg1"/>
                </a:solidFill>
              </a:rPr>
              <a:t>pesantren</a:t>
            </a:r>
            <a:r>
              <a:rPr lang="en-US" sz="1100" i="1" dirty="0">
                <a:solidFill>
                  <a:schemeClr val="bg1"/>
                </a:solidFill>
              </a:rPr>
              <a:t>: </a:t>
            </a:r>
            <a:r>
              <a:rPr lang="en-US" sz="1100" i="1" dirty="0" err="1">
                <a:solidFill>
                  <a:schemeClr val="bg1"/>
                </a:solidFill>
              </a:rPr>
              <a:t>pola</a:t>
            </a:r>
            <a:r>
              <a:rPr lang="en-US" sz="1100" i="1" dirty="0">
                <a:solidFill>
                  <a:schemeClr val="bg1"/>
                </a:solidFill>
              </a:rPr>
              <a:t> </a:t>
            </a:r>
            <a:r>
              <a:rPr lang="en-US" sz="1100" i="1" dirty="0" err="1">
                <a:solidFill>
                  <a:schemeClr val="bg1"/>
                </a:solidFill>
              </a:rPr>
              <a:t>pengasuhan</a:t>
            </a:r>
            <a:r>
              <a:rPr lang="en-US" sz="1100" i="1" dirty="0">
                <a:solidFill>
                  <a:schemeClr val="bg1"/>
                </a:solidFill>
              </a:rPr>
              <a:t>, </a:t>
            </a:r>
            <a:r>
              <a:rPr lang="en-US" sz="1100" i="1" dirty="0" err="1">
                <a:solidFill>
                  <a:schemeClr val="bg1"/>
                </a:solidFill>
              </a:rPr>
              <a:t>pembentukan</a:t>
            </a:r>
            <a:r>
              <a:rPr lang="en-US" sz="1100" i="1" dirty="0">
                <a:solidFill>
                  <a:schemeClr val="bg1"/>
                </a:solidFill>
              </a:rPr>
              <a:t> </a:t>
            </a:r>
            <a:r>
              <a:rPr lang="en-US" sz="1100" i="1" dirty="0" err="1">
                <a:solidFill>
                  <a:schemeClr val="bg1"/>
                </a:solidFill>
              </a:rPr>
              <a:t>karakter</a:t>
            </a:r>
            <a:r>
              <a:rPr lang="en-US" sz="1100" i="1" dirty="0">
                <a:solidFill>
                  <a:schemeClr val="bg1"/>
                </a:solidFill>
              </a:rPr>
              <a:t>, </a:t>
            </a:r>
            <a:r>
              <a:rPr lang="en-US" sz="1100" i="1" dirty="0" err="1">
                <a:solidFill>
                  <a:schemeClr val="bg1"/>
                </a:solidFill>
              </a:rPr>
              <a:t>dan</a:t>
            </a:r>
            <a:r>
              <a:rPr lang="en-US" sz="1100" i="1" dirty="0">
                <a:solidFill>
                  <a:schemeClr val="bg1"/>
                </a:solidFill>
              </a:rPr>
              <a:t> </a:t>
            </a:r>
            <a:r>
              <a:rPr lang="en-US" sz="1100" i="1" dirty="0" err="1">
                <a:solidFill>
                  <a:schemeClr val="bg1"/>
                </a:solidFill>
              </a:rPr>
              <a:t>perlindungan</a:t>
            </a:r>
            <a:r>
              <a:rPr lang="en-US" sz="1100" i="1" dirty="0">
                <a:solidFill>
                  <a:schemeClr val="bg1"/>
                </a:solidFill>
              </a:rPr>
              <a:t> </a:t>
            </a:r>
            <a:r>
              <a:rPr lang="en-US" sz="1100" i="1" dirty="0" err="1">
                <a:solidFill>
                  <a:schemeClr val="bg1"/>
                </a:solidFill>
              </a:rPr>
              <a:t>anak</a:t>
            </a:r>
            <a:r>
              <a:rPr lang="en-US" sz="1100" dirty="0">
                <a:solidFill>
                  <a:schemeClr val="bg1"/>
                </a:solidFill>
              </a:rPr>
              <a:t>. </a:t>
            </a:r>
            <a:r>
              <a:rPr lang="en-US" sz="1100" dirty="0" err="1">
                <a:solidFill>
                  <a:schemeClr val="bg1"/>
                </a:solidFill>
              </a:rPr>
              <a:t>Publica</a:t>
            </a:r>
            <a:r>
              <a:rPr lang="en-US" sz="1100" dirty="0">
                <a:solidFill>
                  <a:schemeClr val="bg1"/>
                </a:solidFill>
              </a:rPr>
              <a:t> Institute Jakarta. </a:t>
            </a:r>
            <a:endParaRPr lang="en-ID" sz="1100" dirty="0">
              <a:solidFill>
                <a:schemeClr val="bg1"/>
              </a:solidFill>
            </a:endParaRPr>
          </a:p>
          <a:p>
            <a:r>
              <a:rPr lang="en-US" sz="1100" dirty="0">
                <a:solidFill>
                  <a:schemeClr val="bg1"/>
                </a:solidFill>
              </a:rPr>
              <a:t>Furqan, A. (2015). </a:t>
            </a:r>
            <a:r>
              <a:rPr lang="en-US" sz="1100" dirty="0" err="1">
                <a:solidFill>
                  <a:schemeClr val="bg1"/>
                </a:solidFill>
              </a:rPr>
              <a:t>Konsep</a:t>
            </a:r>
            <a:r>
              <a:rPr lang="en-US" sz="1100" dirty="0">
                <a:solidFill>
                  <a:schemeClr val="bg1"/>
                </a:solidFill>
              </a:rPr>
              <a:t> Pendidikan </a:t>
            </a:r>
            <a:r>
              <a:rPr lang="en-US" sz="1100" dirty="0" err="1">
                <a:solidFill>
                  <a:schemeClr val="bg1"/>
                </a:solidFill>
              </a:rPr>
              <a:t>islam</a:t>
            </a:r>
            <a:r>
              <a:rPr lang="en-US" sz="1100" dirty="0">
                <a:solidFill>
                  <a:schemeClr val="bg1"/>
                </a:solidFill>
              </a:rPr>
              <a:t> </a:t>
            </a:r>
            <a:r>
              <a:rPr lang="en-US" sz="1100" dirty="0" err="1">
                <a:solidFill>
                  <a:schemeClr val="bg1"/>
                </a:solidFill>
              </a:rPr>
              <a:t>pondok</a:t>
            </a:r>
            <a:r>
              <a:rPr lang="en-US" sz="1100" dirty="0">
                <a:solidFill>
                  <a:schemeClr val="bg1"/>
                </a:solidFill>
              </a:rPr>
              <a:t> </a:t>
            </a:r>
            <a:r>
              <a:rPr lang="en-US" sz="1100" dirty="0" err="1">
                <a:solidFill>
                  <a:schemeClr val="bg1"/>
                </a:solidFill>
              </a:rPr>
              <a:t>pesantren</a:t>
            </a:r>
            <a:r>
              <a:rPr lang="en-US" sz="1100" dirty="0">
                <a:solidFill>
                  <a:schemeClr val="bg1"/>
                </a:solidFill>
              </a:rPr>
              <a:t> </a:t>
            </a:r>
            <a:r>
              <a:rPr lang="en-US" sz="1100" dirty="0" err="1">
                <a:solidFill>
                  <a:schemeClr val="bg1"/>
                </a:solidFill>
              </a:rPr>
              <a:t>dan</a:t>
            </a:r>
            <a:r>
              <a:rPr lang="en-US" sz="1100" dirty="0">
                <a:solidFill>
                  <a:schemeClr val="bg1"/>
                </a:solidFill>
              </a:rPr>
              <a:t> </a:t>
            </a:r>
            <a:r>
              <a:rPr lang="en-US" sz="1100" dirty="0" err="1">
                <a:solidFill>
                  <a:schemeClr val="bg1"/>
                </a:solidFill>
              </a:rPr>
              <a:t>upaya</a:t>
            </a:r>
            <a:r>
              <a:rPr lang="en-US" sz="1100" dirty="0">
                <a:solidFill>
                  <a:schemeClr val="bg1"/>
                </a:solidFill>
              </a:rPr>
              <a:t> </a:t>
            </a:r>
            <a:r>
              <a:rPr lang="en-US" sz="1100" dirty="0" err="1">
                <a:solidFill>
                  <a:schemeClr val="bg1"/>
                </a:solidFill>
              </a:rPr>
              <a:t>pembenahannya</a:t>
            </a:r>
            <a:r>
              <a:rPr lang="en-US" sz="1100" dirty="0">
                <a:solidFill>
                  <a:schemeClr val="bg1"/>
                </a:solidFill>
              </a:rPr>
              <a:t>. UNP Press. </a:t>
            </a:r>
            <a:endParaRPr lang="en-ID" sz="1100" dirty="0">
              <a:solidFill>
                <a:schemeClr val="bg1"/>
              </a:solidFill>
            </a:endParaRPr>
          </a:p>
          <a:p>
            <a:r>
              <a:rPr lang="en-ID" sz="1100" dirty="0" err="1">
                <a:solidFill>
                  <a:schemeClr val="bg1"/>
                </a:solidFill>
              </a:rPr>
              <a:t>Krumsvik</a:t>
            </a:r>
            <a:r>
              <a:rPr lang="en-ID" sz="1100" dirty="0">
                <a:solidFill>
                  <a:schemeClr val="bg1"/>
                </a:solidFill>
              </a:rPr>
              <a:t>, R. J. (2008). Situated learning and teachers’ digital competence. </a:t>
            </a:r>
            <a:r>
              <a:rPr lang="en-ID" sz="1100" i="1" dirty="0">
                <a:solidFill>
                  <a:schemeClr val="bg1"/>
                </a:solidFill>
              </a:rPr>
              <a:t>Education and information technologies</a:t>
            </a:r>
            <a:r>
              <a:rPr lang="en-ID" sz="1100" dirty="0">
                <a:solidFill>
                  <a:schemeClr val="bg1"/>
                </a:solidFill>
              </a:rPr>
              <a:t>, </a:t>
            </a:r>
            <a:r>
              <a:rPr lang="en-ID" sz="1100" i="1" dirty="0">
                <a:solidFill>
                  <a:schemeClr val="bg1"/>
                </a:solidFill>
              </a:rPr>
              <a:t>13</a:t>
            </a:r>
            <a:r>
              <a:rPr lang="en-ID" sz="1100" dirty="0">
                <a:solidFill>
                  <a:schemeClr val="bg1"/>
                </a:solidFill>
              </a:rPr>
              <a:t>(4), 279-290.</a:t>
            </a:r>
          </a:p>
          <a:p>
            <a:r>
              <a:rPr lang="en-ID" sz="1100" dirty="0">
                <a:solidFill>
                  <a:schemeClr val="bg1"/>
                </a:solidFill>
              </a:rPr>
              <a:t>McLuhan, M. (1964/1994). The medium is the message. </a:t>
            </a:r>
            <a:r>
              <a:rPr lang="en-ID" sz="1100" i="1" dirty="0">
                <a:solidFill>
                  <a:schemeClr val="bg1"/>
                </a:solidFill>
              </a:rPr>
              <a:t>Understanding media: The extensions of man </a:t>
            </a:r>
            <a:r>
              <a:rPr lang="en-ID" sz="1100" dirty="0">
                <a:solidFill>
                  <a:schemeClr val="bg1"/>
                </a:solidFill>
              </a:rPr>
              <a:t>(pp. 1-18). Cambridge, MA: MIT Press. </a:t>
            </a:r>
          </a:p>
          <a:p>
            <a:r>
              <a:rPr lang="en-US" sz="1100" dirty="0" err="1">
                <a:solidFill>
                  <a:schemeClr val="bg1"/>
                </a:solidFill>
              </a:rPr>
              <a:t>Mertova</a:t>
            </a:r>
            <a:r>
              <a:rPr lang="en-US" sz="1100" dirty="0">
                <a:solidFill>
                  <a:schemeClr val="bg1"/>
                </a:solidFill>
              </a:rPr>
              <a:t>, P., &amp; Webster, W. (2020). Using narrative inquiry as a research method: an introduction to critical event narrative analysis in research, teaching and professional practice 2</a:t>
            </a:r>
            <a:r>
              <a:rPr lang="en-US" sz="1100" baseline="30000" dirty="0">
                <a:solidFill>
                  <a:schemeClr val="bg1"/>
                </a:solidFill>
              </a:rPr>
              <a:t>nd</a:t>
            </a:r>
            <a:r>
              <a:rPr lang="en-US" sz="1100" dirty="0">
                <a:solidFill>
                  <a:schemeClr val="bg1"/>
                </a:solidFill>
              </a:rPr>
              <a:t> ed. Routledge. </a:t>
            </a:r>
            <a:endParaRPr lang="en-ID" sz="1100" dirty="0">
              <a:solidFill>
                <a:schemeClr val="bg1"/>
              </a:solidFill>
            </a:endParaRPr>
          </a:p>
          <a:p>
            <a:r>
              <a:rPr lang="en-US" sz="1100" dirty="0">
                <a:solidFill>
                  <a:schemeClr val="bg1"/>
                </a:solidFill>
              </a:rPr>
              <a:t>Pinar, W. F. (2012). </a:t>
            </a:r>
            <a:r>
              <a:rPr lang="en-US" sz="1100" i="1" dirty="0">
                <a:solidFill>
                  <a:schemeClr val="bg1"/>
                </a:solidFill>
              </a:rPr>
              <a:t>What is curriculum theory? 2</a:t>
            </a:r>
            <a:r>
              <a:rPr lang="en-US" sz="1100" i="1" baseline="30000" dirty="0">
                <a:solidFill>
                  <a:schemeClr val="bg1"/>
                </a:solidFill>
              </a:rPr>
              <a:t>nd</a:t>
            </a:r>
            <a:r>
              <a:rPr lang="en-US" sz="1100" i="1" dirty="0">
                <a:solidFill>
                  <a:schemeClr val="bg1"/>
                </a:solidFill>
              </a:rPr>
              <a:t> ed</a:t>
            </a:r>
            <a:r>
              <a:rPr lang="en-US" sz="1100" dirty="0">
                <a:solidFill>
                  <a:schemeClr val="bg1"/>
                </a:solidFill>
              </a:rPr>
              <a:t>. Routledge.</a:t>
            </a:r>
            <a:endParaRPr lang="en-ID" sz="1100" dirty="0">
              <a:solidFill>
                <a:schemeClr val="bg1"/>
              </a:solidFill>
            </a:endParaRPr>
          </a:p>
          <a:p>
            <a:r>
              <a:rPr lang="en-US" sz="1100" dirty="0" err="1">
                <a:solidFill>
                  <a:schemeClr val="bg1"/>
                </a:solidFill>
              </a:rPr>
              <a:t>Purnomo</a:t>
            </a:r>
            <a:r>
              <a:rPr lang="en-US" sz="1100" dirty="0">
                <a:solidFill>
                  <a:schemeClr val="bg1"/>
                </a:solidFill>
              </a:rPr>
              <a:t>, M. H. (2017). </a:t>
            </a:r>
            <a:r>
              <a:rPr lang="en-US" sz="1100" dirty="0" err="1">
                <a:solidFill>
                  <a:schemeClr val="bg1"/>
                </a:solidFill>
              </a:rPr>
              <a:t>Manajemen</a:t>
            </a:r>
            <a:r>
              <a:rPr lang="en-US" sz="1100" dirty="0">
                <a:solidFill>
                  <a:schemeClr val="bg1"/>
                </a:solidFill>
              </a:rPr>
              <a:t> Pendidikan </a:t>
            </a:r>
            <a:r>
              <a:rPr lang="en-US" sz="1100" dirty="0" err="1">
                <a:solidFill>
                  <a:schemeClr val="bg1"/>
                </a:solidFill>
              </a:rPr>
              <a:t>pondok</a:t>
            </a:r>
            <a:r>
              <a:rPr lang="en-US" sz="1100" dirty="0">
                <a:solidFill>
                  <a:schemeClr val="bg1"/>
                </a:solidFill>
              </a:rPr>
              <a:t> </a:t>
            </a:r>
            <a:r>
              <a:rPr lang="en-US" sz="1100" dirty="0" err="1">
                <a:solidFill>
                  <a:schemeClr val="bg1"/>
                </a:solidFill>
              </a:rPr>
              <a:t>pesantren</a:t>
            </a:r>
            <a:r>
              <a:rPr lang="en-US" sz="1100" dirty="0">
                <a:solidFill>
                  <a:schemeClr val="bg1"/>
                </a:solidFill>
              </a:rPr>
              <a:t>. </a:t>
            </a:r>
            <a:r>
              <a:rPr lang="en-US" sz="1100" dirty="0" err="1">
                <a:solidFill>
                  <a:schemeClr val="bg1"/>
                </a:solidFill>
              </a:rPr>
              <a:t>Bildung</a:t>
            </a:r>
            <a:r>
              <a:rPr lang="en-US" sz="1100" dirty="0">
                <a:solidFill>
                  <a:schemeClr val="bg1"/>
                </a:solidFill>
              </a:rPr>
              <a:t> </a:t>
            </a:r>
            <a:r>
              <a:rPr lang="en-US" sz="1100" dirty="0" err="1">
                <a:solidFill>
                  <a:schemeClr val="bg1"/>
                </a:solidFill>
              </a:rPr>
              <a:t>Pustaka</a:t>
            </a:r>
            <a:r>
              <a:rPr lang="en-US" sz="1100" dirty="0">
                <a:solidFill>
                  <a:schemeClr val="bg1"/>
                </a:solidFill>
              </a:rPr>
              <a:t> Utama. </a:t>
            </a:r>
            <a:endParaRPr lang="en-ID" sz="1100" dirty="0">
              <a:solidFill>
                <a:schemeClr val="bg1"/>
              </a:solidFill>
            </a:endParaRPr>
          </a:p>
          <a:p>
            <a:r>
              <a:rPr lang="en-ID" sz="1100" dirty="0">
                <a:solidFill>
                  <a:schemeClr val="bg1"/>
                </a:solidFill>
              </a:rPr>
              <a:t>Rideout, V. J., </a:t>
            </a:r>
            <a:r>
              <a:rPr lang="en-ID" sz="1100" dirty="0" err="1">
                <a:solidFill>
                  <a:schemeClr val="bg1"/>
                </a:solidFill>
              </a:rPr>
              <a:t>Foehr</a:t>
            </a:r>
            <a:r>
              <a:rPr lang="en-ID" sz="1100" dirty="0">
                <a:solidFill>
                  <a:schemeClr val="bg1"/>
                </a:solidFill>
              </a:rPr>
              <a:t>, U. G. &amp; Roberts, D. F. (2010). </a:t>
            </a:r>
            <a:r>
              <a:rPr lang="en-ID" sz="1100" i="1" dirty="0">
                <a:solidFill>
                  <a:schemeClr val="bg1"/>
                </a:solidFill>
              </a:rPr>
              <a:t>Generation M2: Media in the lives of 8-18 year olds</a:t>
            </a:r>
            <a:r>
              <a:rPr lang="en-ID" sz="1100" dirty="0">
                <a:solidFill>
                  <a:schemeClr val="bg1"/>
                </a:solidFill>
              </a:rPr>
              <a:t>. Menlo Park, CA: Henry J. Kaiser Family Foundation.</a:t>
            </a:r>
          </a:p>
          <a:p>
            <a:r>
              <a:rPr lang="en-US" sz="1100" dirty="0">
                <a:solidFill>
                  <a:schemeClr val="bg1"/>
                </a:solidFill>
              </a:rPr>
              <a:t>Scanlon, L. (2018). The role of research in teachers’ work: narratives of classroom action research. Routledge. </a:t>
            </a:r>
            <a:endParaRPr lang="en-ID" sz="1100" dirty="0">
              <a:solidFill>
                <a:schemeClr val="bg1"/>
              </a:solidFill>
            </a:endParaRPr>
          </a:p>
          <a:p>
            <a:r>
              <a:rPr lang="en-ID" sz="1100" dirty="0">
                <a:solidFill>
                  <a:schemeClr val="bg1"/>
                </a:solidFill>
              </a:rPr>
              <a:t>Sharma, M. K., Rao, G. N., </a:t>
            </a:r>
            <a:r>
              <a:rPr lang="en-ID" sz="1100" dirty="0" err="1">
                <a:solidFill>
                  <a:schemeClr val="bg1"/>
                </a:solidFill>
              </a:rPr>
              <a:t>Benegal</a:t>
            </a:r>
            <a:r>
              <a:rPr lang="en-ID" sz="1100" dirty="0">
                <a:solidFill>
                  <a:schemeClr val="bg1"/>
                </a:solidFill>
              </a:rPr>
              <a:t>, V., </a:t>
            </a:r>
            <a:r>
              <a:rPr lang="en-ID" sz="1100" dirty="0" err="1">
                <a:solidFill>
                  <a:schemeClr val="bg1"/>
                </a:solidFill>
              </a:rPr>
              <a:t>Thennarasu</a:t>
            </a:r>
            <a:r>
              <a:rPr lang="en-ID" sz="1100" dirty="0">
                <a:solidFill>
                  <a:schemeClr val="bg1"/>
                </a:solidFill>
              </a:rPr>
              <a:t>, K., &amp; Thomas, D. (2017). Technology addiction survey: An emerging concern for raising awareness and promotion of healthy use of technology. </a:t>
            </a:r>
            <a:r>
              <a:rPr lang="en-ID" sz="1100" i="1" dirty="0">
                <a:solidFill>
                  <a:schemeClr val="bg1"/>
                </a:solidFill>
              </a:rPr>
              <a:t>Indian journal of psychological medicine</a:t>
            </a:r>
            <a:r>
              <a:rPr lang="en-ID" sz="1100" dirty="0">
                <a:solidFill>
                  <a:schemeClr val="bg1"/>
                </a:solidFill>
              </a:rPr>
              <a:t>, </a:t>
            </a:r>
            <a:r>
              <a:rPr lang="en-ID" sz="1100" i="1" dirty="0">
                <a:solidFill>
                  <a:schemeClr val="bg1"/>
                </a:solidFill>
              </a:rPr>
              <a:t>39</a:t>
            </a:r>
            <a:r>
              <a:rPr lang="en-ID" sz="1100" dirty="0">
                <a:solidFill>
                  <a:schemeClr val="bg1"/>
                </a:solidFill>
              </a:rPr>
              <a:t>(4), 495-499.</a:t>
            </a:r>
            <a:endParaRPr lang="en-US" sz="1100" dirty="0">
              <a:solidFill>
                <a:schemeClr val="bg1"/>
              </a:solidFill>
            </a:endParaRPr>
          </a:p>
          <a:p>
            <a:r>
              <a:rPr lang="en-US" sz="1100" dirty="0" err="1">
                <a:solidFill>
                  <a:schemeClr val="bg1"/>
                </a:solidFill>
              </a:rPr>
              <a:t>Thahar</a:t>
            </a:r>
            <a:r>
              <a:rPr lang="en-US" sz="1100" dirty="0">
                <a:solidFill>
                  <a:schemeClr val="bg1"/>
                </a:solidFill>
              </a:rPr>
              <a:t>, S., &amp; Yu, W. M. (2015). Using narrative inquiry for educational research in the Asia Pacific. Routledge. </a:t>
            </a:r>
            <a:endParaRPr lang="en-ID" sz="1100" dirty="0">
              <a:solidFill>
                <a:schemeClr val="bg1"/>
              </a:solidFill>
            </a:endParaRPr>
          </a:p>
          <a:p>
            <a:r>
              <a:rPr lang="en-ID" sz="1100" dirty="0" err="1">
                <a:solidFill>
                  <a:schemeClr val="bg1"/>
                </a:solidFill>
              </a:rPr>
              <a:t>Widyanto</a:t>
            </a:r>
            <a:r>
              <a:rPr lang="en-ID" sz="1100" dirty="0">
                <a:solidFill>
                  <a:schemeClr val="bg1"/>
                </a:solidFill>
              </a:rPr>
              <a:t>, L., &amp; Griffiths, M. (2006). ‘Internet addiction’: A critical review.</a:t>
            </a:r>
            <a:r>
              <a:rPr lang="en-ID" sz="1100" i="1" dirty="0">
                <a:solidFill>
                  <a:schemeClr val="bg1"/>
                </a:solidFill>
              </a:rPr>
              <a:t> International Journal of Mental Health and Addiction, 4</a:t>
            </a:r>
            <a:r>
              <a:rPr lang="en-ID" sz="1100" dirty="0">
                <a:solidFill>
                  <a:schemeClr val="bg1"/>
                </a:solidFill>
              </a:rPr>
              <a:t>(1), 31-51. </a:t>
            </a:r>
            <a:r>
              <a:rPr lang="en-ID" sz="1100" u="sng" dirty="0">
                <a:solidFill>
                  <a:schemeClr val="bg1"/>
                </a:solidFill>
                <a:hlinkClick r:id="rId2">
                  <a:extLst>
                    <a:ext uri="{A12FA001-AC4F-418D-AE19-62706E023703}">
                      <ahyp:hlinkClr xmlns:ahyp="http://schemas.microsoft.com/office/drawing/2018/hyperlinkcolor" val="tx"/>
                    </a:ext>
                  </a:extLst>
                </a:hlinkClick>
              </a:rPr>
              <a:t>https://doi.org/10.1007/s11469-006-9009-9</a:t>
            </a:r>
            <a:endParaRPr lang="en-ID" sz="1100" dirty="0">
              <a:solidFill>
                <a:schemeClr val="bg1"/>
              </a:solidFill>
            </a:endParaRPr>
          </a:p>
          <a:p>
            <a:r>
              <a:rPr lang="en-ID" sz="1100" dirty="0">
                <a:solidFill>
                  <a:schemeClr val="bg1"/>
                </a:solidFill>
              </a:rPr>
              <a:t>Zheng, R. Z., Burrow-Sanchez, J., &amp; Drew, C. J. (Eds.). (2009). </a:t>
            </a:r>
            <a:r>
              <a:rPr lang="en-ID" sz="1100" i="1" dirty="0">
                <a:solidFill>
                  <a:schemeClr val="bg1"/>
                </a:solidFill>
              </a:rPr>
              <a:t>Adolescent Online Social Communication and </a:t>
            </a:r>
            <a:r>
              <a:rPr lang="en-ID" sz="1100" i="1" dirty="0" err="1">
                <a:solidFill>
                  <a:schemeClr val="bg1"/>
                </a:solidFill>
              </a:rPr>
              <a:t>Behavior</a:t>
            </a:r>
            <a:r>
              <a:rPr lang="en-ID" sz="1100" i="1" dirty="0">
                <a:solidFill>
                  <a:schemeClr val="bg1"/>
                </a:solidFill>
              </a:rPr>
              <a:t>: Relationship Formation on the Internet: Relationship Formation on the Internet</a:t>
            </a:r>
            <a:r>
              <a:rPr lang="en-ID" sz="1100" dirty="0">
                <a:solidFill>
                  <a:schemeClr val="bg1"/>
                </a:solidFill>
              </a:rPr>
              <a:t>. IGI Global.</a:t>
            </a: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4438</TotalTime>
  <Words>897</Words>
  <Application>Microsoft Macintosh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Academy Engraved LET Plain</vt:lpstr>
      <vt:lpstr>Arial</vt:lpstr>
      <vt:lpstr>Calibri</vt:lpstr>
      <vt:lpstr>Calibri Light</vt:lpstr>
      <vt:lpstr>Times New Roman</vt:lpstr>
      <vt:lpstr>Office Theme</vt:lpstr>
      <vt:lpstr>Living in a Boarding: Where not every day I can use Technology Reflective Stories of a student and teacher in a boarding school (Indonesian context)</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Microsoft Office User</cp:lastModifiedBy>
  <cp:revision>62</cp:revision>
  <dcterms:created xsi:type="dcterms:W3CDTF">2023-04-14T06:04:15Z</dcterms:created>
  <dcterms:modified xsi:type="dcterms:W3CDTF">2023-07-26T14:34:17Z</dcterms:modified>
</cp:coreProperties>
</file>