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58" r:id="rId6"/>
    <p:sldId id="260"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7" d="100"/>
          <a:sy n="77" d="100"/>
        </p:scale>
        <p:origin x="4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9278C43-7C78-4843-9DB0-26079ABFD95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278C43-7C78-4843-9DB0-26079ABFD95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003935" y="895350"/>
            <a:ext cx="9730740" cy="879475"/>
          </a:xfrm>
        </p:spPr>
        <p:txBody>
          <a:bodyPr>
            <a:noAutofit/>
          </a:bodyPr>
          <a:lstStyle/>
          <a:p>
            <a:r>
              <a:rPr lang="id-ID" altLang="en-US" sz="2800" b="1" dirty="0" smtClean="0">
                <a:solidFill>
                  <a:schemeClr val="bg1"/>
                </a:solidFill>
                <a:latin typeface="+mn-lt"/>
                <a:cs typeface="Times New Roman" panose="02020603050405020304" pitchFamily="18" charset="0"/>
              </a:rPr>
              <a:t>Values of Literacy and Religious Education in Majmu’ah Al-Kutub by K.H. Adang Badruddin</a:t>
            </a:r>
            <a:endParaRPr lang="id-ID" altLang="en-US" sz="2800" b="1" dirty="0" smtClean="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id-ID" altLang="en-US" sz="1600" b="1" dirty="0" smtClean="0">
                <a:solidFill>
                  <a:schemeClr val="bg1"/>
                </a:solidFill>
              </a:rPr>
              <a:t>Walid Muhammad Taufik</a:t>
            </a:r>
            <a:r>
              <a:rPr lang="en-US" sz="1600" b="1" dirty="0" smtClean="0">
                <a:solidFill>
                  <a:schemeClr val="bg1"/>
                </a:solidFill>
              </a:rPr>
              <a:t>,</a:t>
            </a:r>
            <a:r>
              <a:rPr lang="id-ID" altLang="en-US" sz="1600" b="1" dirty="0" smtClean="0">
                <a:solidFill>
                  <a:schemeClr val="bg1"/>
                </a:solidFill>
              </a:rPr>
              <a:t> Ruhaliah</a:t>
            </a:r>
            <a:endParaRPr lang="en-US" sz="1600" b="1" dirty="0" smtClean="0">
              <a:solidFill>
                <a:schemeClr val="bg1"/>
              </a:solidFill>
            </a:endParaRPr>
          </a:p>
          <a:p>
            <a:pPr>
              <a:lnSpc>
                <a:spcPct val="100000"/>
              </a:lnSpc>
            </a:pPr>
            <a:r>
              <a:rPr lang="id-ID" altLang="en-US" sz="1600" b="1" dirty="0" smtClean="0">
                <a:solidFill>
                  <a:schemeClr val="bg1"/>
                </a:solidFill>
              </a:rPr>
              <a:t>Universitas Pendidikan Indonesia</a:t>
            </a:r>
            <a:endParaRPr lang="id-ID" altLang="en-US" sz="1600" b="1" dirty="0" smtClean="0">
              <a:solidFill>
                <a:schemeClr val="bg1"/>
              </a:solidFill>
            </a:endParaRPr>
          </a:p>
        </p:txBody>
      </p:sp>
      <p:sp>
        <p:nvSpPr>
          <p:cNvPr id="7" name="Title 4"/>
          <p:cNvSpPr txBox="1"/>
          <p:nvPr/>
        </p:nvSpPr>
        <p:spPr>
          <a:xfrm>
            <a:off x="1590501" y="1649569"/>
            <a:ext cx="9144000" cy="317125"/>
          </a:xfrm>
          <a:prstGeom prst="rect">
            <a:avLst/>
          </a:prstGeom>
        </p:spPr>
        <p:txBody>
          <a:bodyPr vert="horz" lIns="91440" tIns="45720" rIns="91440" bIns="45720" rtlCol="0" anchor="b">
            <a:normAutofit fontScale="8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a:t>
            </a:r>
            <a:r>
              <a:rPr lang="id-ID" altLang="fi-FI" sz="1600" dirty="0" smtClean="0">
                <a:solidFill>
                  <a:schemeClr val="bg1"/>
                </a:solidFill>
                <a:latin typeface="+mn-lt"/>
                <a:cs typeface="Times New Roman" panose="02020603050405020304" pitchFamily="18" charset="0"/>
              </a:rPr>
              <a:t>ICOLLITE-23233</a:t>
            </a:r>
            <a:endParaRPr lang="id-ID" altLang="fi-FI" sz="1600" dirty="0" smtClean="0">
              <a:solidFill>
                <a:schemeClr val="bg1"/>
              </a:solidFill>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r>
              <a:rPr lang="id-ID" altLang="en-US" sz="2000" b="1" dirty="0" smtClean="0">
                <a:solidFill>
                  <a:schemeClr val="bg1"/>
                </a:solidFill>
              </a:rPr>
              <a:t>walidmuhammadtaufik, @ruhaliah</a:t>
            </a:r>
            <a:endParaRPr lang="id-ID" altLang="en-US" sz="2000" b="1" dirty="0" smtClean="0">
              <a:solidFill>
                <a:schemeClr val="bg1"/>
              </a:solidFill>
            </a:endParaRPr>
          </a:p>
        </p:txBody>
      </p:sp>
      <p:sp>
        <p:nvSpPr>
          <p:cNvPr id="7" name="Title 4"/>
          <p:cNvSpPr txBox="1"/>
          <p:nvPr/>
        </p:nvSpPr>
        <p:spPr>
          <a:xfrm>
            <a:off x="1191895" y="3270870"/>
            <a:ext cx="9144000" cy="317125"/>
          </a:xfrm>
          <a:prstGeom prst="rect">
            <a:avLst/>
          </a:prstGeom>
        </p:spPr>
        <p:txBody>
          <a:bodyPr vert="horz" lIns="91440" tIns="45720" rIns="91440" bIns="4572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90000"/>
              </a:lnSpc>
            </a:pPr>
            <a:r>
              <a:rPr lang="en-US" sz="1600" b="1">
                <a:solidFill>
                  <a:schemeClr val="bg1"/>
                </a:solidFill>
                <a:latin typeface="Calibri" panose="020F0502020204030204" charset="0"/>
                <a:cs typeface="Calibri" panose="020F0502020204030204" charset="0"/>
                <a:sym typeface="+mn-ea"/>
              </a:rPr>
              <a:t>K</a:t>
            </a:r>
            <a:r>
              <a:rPr lang="id-ID" sz="1600" b="1" dirty="0">
                <a:solidFill>
                  <a:schemeClr val="bg1"/>
                </a:solidFill>
                <a:effectLst/>
                <a:latin typeface="Calibri" panose="020F0502020204030204" charset="0"/>
                <a:ea typeface="Calibri" panose="020F0502020204030204" charset="0"/>
                <a:cs typeface="Calibri" panose="020F0502020204030204" charset="0"/>
                <a:sym typeface="+mn-ea"/>
              </a:rPr>
              <a:t>é</a:t>
            </a:r>
            <a:r>
              <a:rPr lang="en-US" altLang="id-ID" sz="1600" b="1" dirty="0">
                <a:solidFill>
                  <a:schemeClr val="bg1"/>
                </a:solidFill>
                <a:effectLst/>
                <a:latin typeface="Calibri" panose="020F0502020204030204" charset="0"/>
                <a:ea typeface="Calibri" panose="020F0502020204030204" charset="0"/>
                <a:cs typeface="Calibri" panose="020F0502020204030204" charset="0"/>
                <a:sym typeface="+mn-ea"/>
              </a:rPr>
              <a:t>r</a:t>
            </a:r>
            <a:r>
              <a:rPr lang="id-ID" sz="1600" b="1" dirty="0">
                <a:solidFill>
                  <a:schemeClr val="bg1"/>
                </a:solidFill>
                <a:effectLst/>
                <a:latin typeface="Calibri" panose="020F0502020204030204" charset="0"/>
                <a:ea typeface="Calibri" panose="020F0502020204030204" charset="0"/>
                <a:cs typeface="Calibri" panose="020F0502020204030204" charset="0"/>
                <a:sym typeface="+mn-ea"/>
              </a:rPr>
              <a:t>é</a:t>
            </a:r>
            <a:r>
              <a:rPr lang="en-US" altLang="id-ID" sz="1600" b="1" dirty="0">
                <a:solidFill>
                  <a:schemeClr val="bg1"/>
                </a:solidFill>
                <a:effectLst/>
                <a:latin typeface="Calibri" panose="020F0502020204030204" charset="0"/>
                <a:ea typeface="Calibri" panose="020F0502020204030204" charset="0"/>
                <a:cs typeface="Calibri" panose="020F0502020204030204" charset="0"/>
                <a:sym typeface="+mn-ea"/>
              </a:rPr>
              <a:t> belut dipo</a:t>
            </a:r>
            <a:r>
              <a:rPr lang="id-ID" sz="1600" b="1" dirty="0">
                <a:solidFill>
                  <a:schemeClr val="bg1"/>
                </a:solidFill>
                <a:effectLst/>
                <a:latin typeface="Calibri" panose="020F0502020204030204" charset="0"/>
                <a:ea typeface="Calibri" panose="020F0502020204030204" charset="0"/>
                <a:cs typeface="Calibri" panose="020F0502020204030204" charset="0"/>
                <a:sym typeface="+mn-ea"/>
              </a:rPr>
              <a:t>é</a:t>
            </a:r>
            <a:r>
              <a:rPr lang="en-US" altLang="id-ID" sz="1600" b="1" dirty="0">
                <a:solidFill>
                  <a:schemeClr val="bg1"/>
                </a:solidFill>
                <a:effectLst/>
                <a:latin typeface="Calibri" panose="020F0502020204030204" charset="0"/>
                <a:ea typeface="Calibri" panose="020F0502020204030204" charset="0"/>
                <a:cs typeface="Calibri" panose="020F0502020204030204" charset="0"/>
                <a:sym typeface="+mn-ea"/>
              </a:rPr>
              <a:t>keun,</a:t>
            </a:r>
            <a:endParaRPr lang="en-US" altLang="id-ID" sz="1600" b="1" dirty="0">
              <a:solidFill>
                <a:schemeClr val="bg1"/>
              </a:solidFill>
              <a:effectLst/>
              <a:latin typeface="Calibri" panose="020F0502020204030204" charset="0"/>
              <a:ea typeface="Calibri" panose="020F0502020204030204" charset="0"/>
              <a:cs typeface="Calibri" panose="020F0502020204030204" charset="0"/>
              <a:sym typeface="+mn-ea"/>
            </a:endParaRPr>
          </a:p>
          <a:p>
            <a:pPr algn="just">
              <a:lnSpc>
                <a:spcPct val="90000"/>
              </a:lnSpc>
            </a:pPr>
            <a:r>
              <a:rPr lang="en-US" sz="1600" b="1">
                <a:solidFill>
                  <a:schemeClr val="bg1"/>
                </a:solidFill>
                <a:latin typeface="Calibri" panose="020F0502020204030204" charset="0"/>
                <a:cs typeface="Calibri" panose="020F0502020204030204" charset="0"/>
                <a:sym typeface="+mn-ea"/>
              </a:rPr>
              <a:t>mani loba katuncarna,</a:t>
            </a:r>
            <a:endParaRPr lang="en-US" sz="1600" b="1">
              <a:solidFill>
                <a:schemeClr val="bg1"/>
              </a:solidFill>
              <a:latin typeface="Calibri" panose="020F0502020204030204" charset="0"/>
              <a:cs typeface="Calibri" panose="020F0502020204030204" charset="0"/>
            </a:endParaRPr>
          </a:p>
          <a:p>
            <a:pPr algn="just">
              <a:lnSpc>
                <a:spcPct val="90000"/>
              </a:lnSpc>
            </a:pPr>
            <a:r>
              <a:rPr lang="en-US" sz="1600" b="1">
                <a:solidFill>
                  <a:schemeClr val="bg1"/>
                </a:solidFill>
                <a:latin typeface="Calibri" panose="020F0502020204030204" charset="0"/>
                <a:cs typeface="Calibri" panose="020F0502020204030204" charset="0"/>
                <a:sym typeface="+mn-ea"/>
              </a:rPr>
              <a:t>nyanggakeun atuh nyanggakeun,</a:t>
            </a:r>
            <a:endParaRPr lang="en-US" sz="1600" b="1">
              <a:solidFill>
                <a:schemeClr val="bg1"/>
              </a:solidFill>
              <a:latin typeface="Calibri" panose="020F0502020204030204" charset="0"/>
              <a:cs typeface="Calibri" panose="020F0502020204030204" charset="0"/>
            </a:endParaRPr>
          </a:p>
          <a:p>
            <a:pPr algn="just">
              <a:lnSpc>
                <a:spcPct val="90000"/>
              </a:lnSpc>
            </a:pPr>
            <a:r>
              <a:rPr lang="en-US" sz="1600" b="1">
                <a:solidFill>
                  <a:schemeClr val="bg1"/>
                </a:solidFill>
                <a:latin typeface="Calibri" panose="020F0502020204030204" charset="0"/>
                <a:cs typeface="Calibri" panose="020F0502020204030204" charset="0"/>
                <a:sym typeface="+mn-ea"/>
              </a:rPr>
              <a:t>mugi aya mangpaatna.</a:t>
            </a:r>
            <a:endParaRPr lang="en-US" sz="1600" b="1" dirty="0">
              <a:solidFill>
                <a:schemeClr val="bg1"/>
              </a:solidFill>
              <a:latin typeface="Calibri" panose="020F0502020204030204" charset="0"/>
              <a:cs typeface="Calibri" panose="020F0502020204030204" charset="0"/>
              <a:sym typeface="+mn-ea"/>
            </a:endParaRPr>
          </a:p>
        </p:txBody>
      </p:sp>
      <p:sp>
        <p:nvSpPr>
          <p:cNvPr id="2" name="Text Box 1"/>
          <p:cNvSpPr txBox="1"/>
          <p:nvPr/>
        </p:nvSpPr>
        <p:spPr>
          <a:xfrm>
            <a:off x="8116570" y="2501265"/>
            <a:ext cx="3779520" cy="975995"/>
          </a:xfrm>
          <a:prstGeom prst="rect">
            <a:avLst/>
          </a:prstGeom>
          <a:noFill/>
        </p:spPr>
        <p:txBody>
          <a:bodyPr wrap="square" rtlCol="0" anchor="t">
            <a:spAutoFit/>
          </a:bodyPr>
          <a:p>
            <a:pPr>
              <a:lnSpc>
                <a:spcPct val="90000"/>
              </a:lnSpc>
            </a:pPr>
            <a:r>
              <a:rPr lang="en-US" sz="1600" b="1">
                <a:solidFill>
                  <a:schemeClr val="bg1"/>
                </a:solidFill>
                <a:latin typeface="Calibri" panose="020F0502020204030204" charset="0"/>
                <a:cs typeface="Calibri" panose="020F0502020204030204" charset="0"/>
                <a:sym typeface="+mn-ea"/>
              </a:rPr>
              <a:t>Anu geulis hideung santen,</a:t>
            </a:r>
            <a:endParaRPr lang="en-US" sz="1600" b="1">
              <a:solidFill>
                <a:schemeClr val="bg1"/>
              </a:solidFill>
              <a:latin typeface="Calibri" panose="020F0502020204030204" charset="0"/>
              <a:cs typeface="Calibri" panose="020F0502020204030204" charset="0"/>
            </a:endParaRPr>
          </a:p>
          <a:p>
            <a:pPr>
              <a:lnSpc>
                <a:spcPct val="90000"/>
              </a:lnSpc>
            </a:pPr>
            <a:r>
              <a:rPr lang="en-US" sz="1600" b="1">
                <a:solidFill>
                  <a:schemeClr val="bg1"/>
                </a:solidFill>
                <a:latin typeface="Calibri" panose="020F0502020204030204" charset="0"/>
                <a:cs typeface="Calibri" panose="020F0502020204030204" charset="0"/>
                <a:sym typeface="+mn-ea"/>
              </a:rPr>
              <a:t>lamun leumpang mani keupat,</a:t>
            </a:r>
            <a:endParaRPr lang="en-US" sz="1600" b="1">
              <a:solidFill>
                <a:schemeClr val="bg1"/>
              </a:solidFill>
              <a:latin typeface="Calibri" panose="020F0502020204030204" charset="0"/>
              <a:cs typeface="Calibri" panose="020F0502020204030204" charset="0"/>
            </a:endParaRPr>
          </a:p>
          <a:p>
            <a:pPr>
              <a:lnSpc>
                <a:spcPct val="90000"/>
              </a:lnSpc>
            </a:pPr>
            <a:r>
              <a:rPr lang="en-US" sz="1600" b="1">
                <a:solidFill>
                  <a:schemeClr val="bg1"/>
                </a:solidFill>
                <a:latin typeface="Calibri" panose="020F0502020204030204" charset="0"/>
                <a:cs typeface="Calibri" panose="020F0502020204030204" charset="0"/>
                <a:sym typeface="+mn-ea"/>
              </a:rPr>
              <a:t>abdi neda dihapunten,</a:t>
            </a:r>
            <a:endParaRPr lang="en-US" sz="1600" b="1">
              <a:solidFill>
                <a:schemeClr val="bg1"/>
              </a:solidFill>
              <a:latin typeface="Calibri" panose="020F0502020204030204" charset="0"/>
              <a:cs typeface="Calibri" panose="020F0502020204030204" charset="0"/>
            </a:endParaRPr>
          </a:p>
          <a:p>
            <a:pPr>
              <a:lnSpc>
                <a:spcPct val="90000"/>
              </a:lnSpc>
            </a:pPr>
            <a:r>
              <a:rPr lang="en-US" sz="1600" b="1">
                <a:solidFill>
                  <a:schemeClr val="bg1"/>
                </a:solidFill>
                <a:latin typeface="Calibri" panose="020F0502020204030204" charset="0"/>
                <a:cs typeface="Calibri" panose="020F0502020204030204" charset="0"/>
                <a:sym typeface="+mn-ea"/>
              </a:rPr>
              <a:t>bilih aya anu lepat.</a:t>
            </a:r>
            <a:endParaRPr lang="en-US" sz="1600" b="1">
              <a:solidFill>
                <a:schemeClr val="bg1"/>
              </a:solidFill>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sz="2000" dirty="0" smtClean="0">
                <a:solidFill>
                  <a:schemeClr val="bg1"/>
                </a:solidFill>
              </a:rPr>
              <a:t>According to the calculation of the Alibaca Index (Reading Literacy Activity) in 34 provinces in Indonesia, the average index is still in the low category (at 37.32). The value is composed of four dimensions, including the Proficiency Dimension Index (75.92); Access Dimension Index (23.09); Alternative Dimension Index (40.49); and Cultural Dimension Index (28.50). Of all the regions surveyed, West Java Province falls into the medium category with an index of 39.47 (MoEC, 2019; Hadiansah, 2022).</a:t>
            </a:r>
            <a:endParaRPr lang="en-US" sz="2000" dirty="0" smtClean="0">
              <a:solidFill>
                <a:schemeClr val="bg1"/>
              </a:solidFill>
            </a:endParaRPr>
          </a:p>
          <a:p>
            <a:pPr algn="just"/>
            <a:r>
              <a:rPr lang="en-US" sz="2000" dirty="0" smtClean="0">
                <a:solidFill>
                  <a:schemeClr val="bg1"/>
                </a:solidFill>
              </a:rPr>
              <a:t>This is a problem for the world of education and culture, because education is an important investment and a prerequisite for the civilization of a nation (Hadiansah, 2022).</a:t>
            </a:r>
            <a:endParaRPr lang="en-US" sz="2000" dirty="0" smtClean="0">
              <a:solidFill>
                <a:schemeClr val="bg1"/>
              </a:solidFill>
            </a:endParaRPr>
          </a:p>
          <a:p>
            <a:pPr algn="just"/>
            <a:r>
              <a:rPr lang="en-US" sz="2000" dirty="0" smtClean="0">
                <a:solidFill>
                  <a:schemeClr val="bg1"/>
                </a:solidFill>
              </a:rPr>
              <a:t>Now the achievements of schools in Indonesia are facing two fundamental problems, namely the fading of character and the low literacy skills of students (Kemendikbud, 2018).</a:t>
            </a:r>
            <a:endParaRPr lang="en-US" sz="2000" dirty="0" smtClean="0">
              <a:solidFill>
                <a:schemeClr val="bg1"/>
              </a:solidFill>
            </a:endParaRPr>
          </a:p>
          <a:p>
            <a:pPr algn="just"/>
            <a:r>
              <a:rPr lang="en-US" sz="2000" dirty="0" smtClean="0">
                <a:solidFill>
                  <a:schemeClr val="bg1"/>
                </a:solidFill>
              </a:rPr>
              <a:t>It is also faced with the dynamics of 21st century nationalism, namely weak literacy skills and fading character and national identity (Kemendikbud, 2020).</a:t>
            </a:r>
            <a:endParaRPr lang="en-US" sz="2000" dirty="0" smtClean="0">
              <a:solidFill>
                <a:schemeClr val="bg1"/>
              </a:solidFill>
            </a:endParaRPr>
          </a:p>
          <a:p>
            <a:pPr algn="just"/>
            <a:r>
              <a:rPr lang="en-US" sz="2000" dirty="0" smtClean="0">
                <a:solidFill>
                  <a:schemeClr val="bg1"/>
                </a:solidFill>
              </a:rPr>
              <a:t>In schools, this literacy program encounters various obstacles, including limited library facilities, limited reading resources and limited budgets (Hadiansah and Sauri, 2021).</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sz="half" idx="1"/>
          </p:nvPr>
        </p:nvSpPr>
        <p:spPr/>
        <p:txBody>
          <a:bodyPr>
            <a:noAutofit/>
          </a:bodyPr>
          <a:lstStyle/>
          <a:p>
            <a:pPr algn="just"/>
            <a:r>
              <a:rPr lang="en-US" sz="1500" dirty="0" smtClean="0">
                <a:solidFill>
                  <a:schemeClr val="bg1"/>
                </a:solidFill>
              </a:rPr>
              <a:t>Pupujian contains educational values that can be used as guidelines for behavior (Ropiah and Ripai, 2020).</a:t>
            </a:r>
            <a:endParaRPr lang="en-US" sz="1500" dirty="0" smtClean="0">
              <a:solidFill>
                <a:schemeClr val="bg1"/>
              </a:solidFill>
            </a:endParaRPr>
          </a:p>
          <a:p>
            <a:pPr algn="just"/>
            <a:r>
              <a:rPr lang="en-US" sz="1500" dirty="0" smtClean="0">
                <a:solidFill>
                  <a:schemeClr val="bg1"/>
                </a:solidFill>
              </a:rPr>
              <a:t>Transliteration is very important so that the text contained in the manuscript can be recognized and passed on to the people who read it (Iskandarwassid, 2019).</a:t>
            </a:r>
            <a:endParaRPr lang="en-US" sz="1500" dirty="0" smtClean="0">
              <a:solidFill>
                <a:schemeClr val="bg1"/>
              </a:solidFill>
            </a:endParaRPr>
          </a:p>
          <a:p>
            <a:pPr algn="just"/>
            <a:r>
              <a:rPr lang="en-US" sz="1500" dirty="0" smtClean="0">
                <a:solidFill>
                  <a:schemeClr val="bg1"/>
                </a:solidFill>
              </a:rPr>
              <a:t>The transliterated manuscripts and their studies that have educational value of local cultural wisdom can also be utilized as an alternative teaching material in schools (Koswara and Permana, 2019).</a:t>
            </a:r>
            <a:endParaRPr lang="en-US" sz="1500" dirty="0" smtClean="0">
              <a:solidFill>
                <a:schemeClr val="bg1"/>
              </a:solidFill>
            </a:endParaRPr>
          </a:p>
          <a:p>
            <a:pPr algn="just"/>
            <a:r>
              <a:rPr lang="en-US" sz="1500" dirty="0" smtClean="0">
                <a:solidFill>
                  <a:schemeClr val="bg1"/>
                </a:solidFill>
              </a:rPr>
              <a:t>In our culture, writing poetry means composing songs (Damono, 2021).</a:t>
            </a:r>
            <a:endParaRPr lang="en-US" sz="1500" dirty="0" smtClean="0">
              <a:solidFill>
                <a:schemeClr val="bg1"/>
              </a:solidFill>
            </a:endParaRPr>
          </a:p>
          <a:p>
            <a:pPr algn="just"/>
            <a:r>
              <a:rPr lang="en-US" sz="1500" dirty="0" smtClean="0">
                <a:solidFill>
                  <a:schemeClr val="bg1"/>
                </a:solidFill>
              </a:rPr>
              <a:t>In line with this, a work will not be born from a cultural vacuum, according to Teeuw's opinion in Pradopo (2019).</a:t>
            </a:r>
            <a:endParaRPr lang="en-US" sz="1500" dirty="0" smtClean="0">
              <a:solidFill>
                <a:schemeClr val="bg1"/>
              </a:solidFill>
            </a:endParaRPr>
          </a:p>
          <a:p>
            <a:pPr algn="just"/>
            <a:r>
              <a:rPr lang="en-US" sz="1500" dirty="0" smtClean="0">
                <a:solidFill>
                  <a:schemeClr val="bg1"/>
                </a:solidFill>
              </a:rPr>
              <a:t>This is in line with Horance's famous opinion, namely dulce and utille (Pradopo, 2021)</a:t>
            </a:r>
            <a:endParaRPr lang="en-US" sz="1500" dirty="0" smtClean="0">
              <a:solidFill>
                <a:schemeClr val="bg1"/>
              </a:solidFill>
            </a:endParaRPr>
          </a:p>
        </p:txBody>
      </p:sp>
      <p:sp>
        <p:nvSpPr>
          <p:cNvPr id="2" name="Content Placeholder 1"/>
          <p:cNvSpPr>
            <a:spLocks noGrp="1"/>
          </p:cNvSpPr>
          <p:nvPr>
            <p:ph sz="half" idx="2"/>
          </p:nvPr>
        </p:nvSpPr>
        <p:spPr/>
        <p:txBody>
          <a:bodyPr>
            <a:normAutofit fontScale="50000"/>
          </a:bodyPr>
          <a:p>
            <a:pPr marL="0" indent="0" algn="just">
              <a:buNone/>
            </a:pPr>
            <a:r>
              <a:rPr lang="en-US">
                <a:solidFill>
                  <a:schemeClr val="bg1"/>
                </a:solidFill>
              </a:rPr>
              <a:t>Based on its content, Rusyana in Rosidi (2011) states that pupujian can be divided into six parts:</a:t>
            </a:r>
            <a:endParaRPr lang="en-US">
              <a:solidFill>
                <a:schemeClr val="bg1"/>
              </a:solidFill>
            </a:endParaRPr>
          </a:p>
          <a:p>
            <a:pPr marL="0" indent="0" algn="just">
              <a:buNone/>
            </a:pPr>
            <a:r>
              <a:rPr lang="en-US">
                <a:solidFill>
                  <a:schemeClr val="bg1"/>
                </a:solidFill>
              </a:rPr>
              <a:t>1) praising the majesty of Allah;</a:t>
            </a:r>
            <a:endParaRPr lang="en-US">
              <a:solidFill>
                <a:schemeClr val="bg1"/>
              </a:solidFill>
            </a:endParaRPr>
          </a:p>
          <a:p>
            <a:pPr marL="0" indent="0" algn="just">
              <a:buNone/>
            </a:pPr>
            <a:r>
              <a:rPr lang="en-US">
                <a:solidFill>
                  <a:schemeClr val="bg1"/>
                </a:solidFill>
              </a:rPr>
              <a:t>2) selawat to the Prophet;</a:t>
            </a:r>
            <a:endParaRPr lang="en-US">
              <a:solidFill>
                <a:schemeClr val="bg1"/>
              </a:solidFill>
            </a:endParaRPr>
          </a:p>
          <a:p>
            <a:pPr marL="0" indent="0" algn="just">
              <a:buNone/>
            </a:pPr>
            <a:r>
              <a:rPr lang="en-US">
                <a:solidFill>
                  <a:schemeClr val="bg1"/>
                </a:solidFill>
              </a:rPr>
              <a:t>3) prayer and repentance to Allah;</a:t>
            </a:r>
            <a:endParaRPr lang="en-US">
              <a:solidFill>
                <a:schemeClr val="bg1"/>
              </a:solidFill>
            </a:endParaRPr>
          </a:p>
          <a:p>
            <a:pPr marL="0" indent="0" algn="just">
              <a:buNone/>
            </a:pPr>
            <a:r>
              <a:rPr lang="en-US">
                <a:solidFill>
                  <a:schemeClr val="bg1"/>
                </a:solidFill>
              </a:rPr>
              <a:t>4) asking for intercession for the Prophet;</a:t>
            </a:r>
            <a:endParaRPr lang="en-US">
              <a:solidFill>
                <a:schemeClr val="bg1"/>
              </a:solidFill>
            </a:endParaRPr>
          </a:p>
          <a:p>
            <a:pPr marL="0" indent="0" algn="just">
              <a:buNone/>
            </a:pPr>
            <a:r>
              <a:rPr lang="en-US">
                <a:solidFill>
                  <a:schemeClr val="bg1"/>
                </a:solidFill>
              </a:rPr>
              <a:t>5) advising the people to perform acts of worship and good deeds and to avoid disobedience;</a:t>
            </a:r>
            <a:endParaRPr lang="en-US">
              <a:solidFill>
                <a:schemeClr val="bg1"/>
              </a:solidFill>
            </a:endParaRPr>
          </a:p>
          <a:p>
            <a:pPr marL="0" indent="0" algn="just">
              <a:buNone/>
            </a:pPr>
            <a:r>
              <a:rPr lang="en-US">
                <a:solidFill>
                  <a:schemeClr val="bg1"/>
                </a:solidFill>
              </a:rPr>
              <a:t>6) lessons on religion about faith, the pillars of Islam, fiqh, morals, Qur'anic interpretation, nerves, and others.</a:t>
            </a:r>
            <a:endParaRPr lang="en-US">
              <a:solidFill>
                <a:schemeClr val="bg1"/>
              </a:solidFill>
            </a:endParaRPr>
          </a:p>
          <a:p>
            <a:pPr marL="0" indent="0" algn="just">
              <a:buNone/>
            </a:pPr>
            <a:r>
              <a:rPr lang="en-US">
                <a:solidFill>
                  <a:schemeClr val="bg1"/>
                </a:solidFill>
              </a:rPr>
              <a:t>In Rusyana's research (1971) classifies pupujian in seven poetic forms, namely poetry, kantetan opat (four strands), paparikan (pantun), kantetan dua (two strands), kantetan genep (six strands), kantetan salapan (nine strands), and kantetan robah (indeterminate strands) (pp. 19-20). This is also explained in the research of Kartini et al. (1986, p. 14).</a:t>
            </a:r>
            <a:endParaRPr lang="en-US">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smtClean="0">
              <a:solidFill>
                <a:schemeClr val="bg1"/>
              </a:solidFill>
            </a:endParaRPr>
          </a:p>
        </p:txBody>
      </p:sp>
      <p:sp>
        <p:nvSpPr>
          <p:cNvPr id="2" name="Rounded Rectangle 1"/>
          <p:cNvSpPr/>
          <p:nvPr/>
        </p:nvSpPr>
        <p:spPr>
          <a:xfrm>
            <a:off x="1463040" y="2621280"/>
            <a:ext cx="2369185" cy="1267460"/>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id-ID" altLang="en-US" b="1">
                <a:solidFill>
                  <a:schemeClr val="tx1"/>
                </a:solidFill>
              </a:rPr>
              <a:t>Literature Review</a:t>
            </a:r>
            <a:endParaRPr lang="id-ID" altLang="en-US" b="1">
              <a:solidFill>
                <a:schemeClr val="tx1"/>
              </a:solidFill>
            </a:endParaRPr>
          </a:p>
        </p:txBody>
      </p:sp>
      <p:sp>
        <p:nvSpPr>
          <p:cNvPr id="3" name="Rounded Rectangle 2"/>
          <p:cNvSpPr/>
          <p:nvPr/>
        </p:nvSpPr>
        <p:spPr>
          <a:xfrm>
            <a:off x="4561840" y="2621280"/>
            <a:ext cx="2369185" cy="1267460"/>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id-ID" altLang="en-US" b="1">
                <a:solidFill>
                  <a:schemeClr val="tx1"/>
                </a:solidFill>
                <a:sym typeface="+mn-ea"/>
              </a:rPr>
              <a:t>Heuristic Reading</a:t>
            </a:r>
            <a:endParaRPr lang="id-ID" altLang="en-US" b="1">
              <a:solidFill>
                <a:schemeClr val="tx1"/>
              </a:solidFill>
              <a:sym typeface="+mn-ea"/>
            </a:endParaRPr>
          </a:p>
        </p:txBody>
      </p:sp>
      <p:sp>
        <p:nvSpPr>
          <p:cNvPr id="6" name="Rounded Rectangle 5"/>
          <p:cNvSpPr/>
          <p:nvPr/>
        </p:nvSpPr>
        <p:spPr>
          <a:xfrm>
            <a:off x="7511415" y="2621280"/>
            <a:ext cx="2369185" cy="1267460"/>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id-ID" altLang="en-US" b="1">
                <a:solidFill>
                  <a:schemeClr val="tx1"/>
                </a:solidFill>
                <a:sym typeface="+mn-ea"/>
              </a:rPr>
              <a:t>Text Analysis</a:t>
            </a:r>
            <a:endParaRPr lang="id-ID" altLang="en-US" b="1">
              <a:solidFill>
                <a:schemeClr val="tx1"/>
              </a:solidFill>
              <a:sym typeface="+mn-ea"/>
            </a:endParaRPr>
          </a:p>
        </p:txBody>
      </p:sp>
      <p:cxnSp>
        <p:nvCxnSpPr>
          <p:cNvPr id="7" name="Straight Arrow Connector 6"/>
          <p:cNvCxnSpPr>
            <a:stCxn id="2" idx="3"/>
            <a:endCxn id="3" idx="1"/>
          </p:cNvCxnSpPr>
          <p:nvPr/>
        </p:nvCxnSpPr>
        <p:spPr>
          <a:xfrm>
            <a:off x="3832225" y="3255010"/>
            <a:ext cx="729615" cy="0"/>
          </a:xfrm>
          <a:prstGeom prst="straightConnector1">
            <a:avLst/>
          </a:prstGeom>
          <a:ln>
            <a:solidFill>
              <a:schemeClr val="bg1"/>
            </a:solidFill>
            <a:tailEnd type="arrow" w="med" len="med"/>
          </a:ln>
        </p:spPr>
        <p:style>
          <a:lnRef idx="3">
            <a:schemeClr val="dk1"/>
          </a:lnRef>
          <a:fillRef idx="0">
            <a:schemeClr val="dk1"/>
          </a:fillRef>
          <a:effectRef idx="2">
            <a:schemeClr val="dk1"/>
          </a:effectRef>
          <a:fontRef idx="minor">
            <a:schemeClr val="tx1"/>
          </a:fontRef>
        </p:style>
      </p:cxnSp>
      <p:cxnSp>
        <p:nvCxnSpPr>
          <p:cNvPr id="8" name="Straight Arrow Connector 7"/>
          <p:cNvCxnSpPr>
            <a:stCxn id="3" idx="3"/>
            <a:endCxn id="6" idx="1"/>
          </p:cNvCxnSpPr>
          <p:nvPr/>
        </p:nvCxnSpPr>
        <p:spPr>
          <a:xfrm>
            <a:off x="6931025" y="3255010"/>
            <a:ext cx="580390" cy="0"/>
          </a:xfrm>
          <a:prstGeom prst="straightConnector1">
            <a:avLst/>
          </a:prstGeom>
          <a:ln w="28575" cmpd="sng">
            <a:solidFill>
              <a:schemeClr val="bg1"/>
            </a:solidFill>
            <a:prstDash val="solid"/>
            <a:tailEnd type="arrow" w="med" len="me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id-ID" altLang="en-US" sz="2000" dirty="0" smtClean="0">
                <a:solidFill>
                  <a:schemeClr val="bg1"/>
                </a:solidFill>
              </a:rPr>
              <a:t>Contents of Majmu'ah Al-Kutub:</a:t>
            </a:r>
            <a:endParaRPr lang="id-ID" altLang="en-US" sz="2000" dirty="0" smtClean="0">
              <a:solidFill>
                <a:schemeClr val="bg1"/>
              </a:solidFill>
            </a:endParaRPr>
          </a:p>
          <a:p>
            <a:pPr marL="0" indent="0">
              <a:buNone/>
            </a:pPr>
            <a:r>
              <a:rPr lang="id-ID" altLang="en-US" sz="2000" dirty="0">
                <a:solidFill>
                  <a:schemeClr val="bg1"/>
                </a:solidFill>
              </a:rPr>
              <a:t>1. Cacarakan ‘Aqaiduliman,</a:t>
            </a:r>
            <a:endParaRPr lang="id-ID" altLang="en-US" sz="2000" dirty="0">
              <a:solidFill>
                <a:schemeClr val="bg1"/>
              </a:solidFill>
            </a:endParaRPr>
          </a:p>
          <a:p>
            <a:pPr marL="0" indent="0">
              <a:buNone/>
            </a:pPr>
            <a:r>
              <a:rPr lang="id-ID" altLang="en-US" sz="2000" dirty="0">
                <a:solidFill>
                  <a:schemeClr val="bg1"/>
                </a:solidFill>
              </a:rPr>
              <a:t>2. Nadam ‘Aqaiduliman fi ‘Aqidati Al-Awam,</a:t>
            </a:r>
            <a:endParaRPr lang="id-ID" altLang="en-US" sz="2000" dirty="0">
              <a:solidFill>
                <a:schemeClr val="bg1"/>
              </a:solidFill>
            </a:endParaRPr>
          </a:p>
          <a:p>
            <a:pPr marL="0" indent="0">
              <a:buNone/>
            </a:pPr>
            <a:r>
              <a:rPr lang="id-ID" altLang="en-US" sz="2000" dirty="0">
                <a:solidFill>
                  <a:schemeClr val="bg1"/>
                </a:solidFill>
              </a:rPr>
              <a:t>3. Kitab Pelajaran Bacaan Salat Nganggo Ma’na Sunda,</a:t>
            </a:r>
            <a:endParaRPr lang="id-ID" altLang="en-US" sz="2000" dirty="0">
              <a:solidFill>
                <a:schemeClr val="bg1"/>
              </a:solidFill>
            </a:endParaRPr>
          </a:p>
          <a:p>
            <a:pPr marL="0" indent="0">
              <a:buNone/>
            </a:pPr>
            <a:r>
              <a:rPr lang="id-ID" altLang="en-US" sz="2000" dirty="0">
                <a:solidFill>
                  <a:schemeClr val="bg1"/>
                </a:solidFill>
              </a:rPr>
              <a:t>4. Nadam Durusulfiqiyah Sunda Jilid Kahiji,</a:t>
            </a:r>
            <a:endParaRPr lang="id-ID" altLang="en-US" sz="2000" dirty="0">
              <a:solidFill>
                <a:schemeClr val="bg1"/>
              </a:solidFill>
            </a:endParaRPr>
          </a:p>
          <a:p>
            <a:pPr marL="0" indent="0">
              <a:buNone/>
            </a:pPr>
            <a:r>
              <a:rPr lang="id-ID" altLang="en-US" sz="2000" dirty="0">
                <a:solidFill>
                  <a:schemeClr val="bg1"/>
                </a:solidFill>
              </a:rPr>
              <a:t>5. Nadam Durusulfiqiyah Sunda Jilid Kadua,</a:t>
            </a:r>
            <a:endParaRPr lang="id-ID" altLang="en-US" sz="2000" dirty="0">
              <a:solidFill>
                <a:schemeClr val="bg1"/>
              </a:solidFill>
            </a:endParaRPr>
          </a:p>
          <a:p>
            <a:pPr marL="0" indent="0">
              <a:buNone/>
            </a:pPr>
            <a:r>
              <a:rPr lang="id-ID" altLang="en-US" sz="2000" dirty="0">
                <a:solidFill>
                  <a:schemeClr val="bg1"/>
                </a:solidFill>
              </a:rPr>
              <a:t>6. Cacarakan Puasa.</a:t>
            </a:r>
            <a:endParaRPr lang="id-ID" altLang="en-US" sz="2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half" idx="1"/>
          </p:nvPr>
        </p:nvSpPr>
        <p:spPr/>
        <p:txBody>
          <a:bodyPr/>
          <a:p>
            <a:pPr marL="0" indent="0" algn="just">
              <a:buNone/>
            </a:pPr>
            <a:r>
              <a:rPr lang="id-ID" altLang="en-US" sz="2000" b="1" dirty="0">
                <a:solidFill>
                  <a:schemeClr val="bg1"/>
                </a:solidFill>
                <a:sym typeface="+mn-ea"/>
              </a:rPr>
              <a:t>1. Cacarakan ‘Aqaiduliman</a:t>
            </a:r>
            <a:endParaRPr lang="id-ID" altLang="en-US" sz="2000" b="1">
              <a:solidFill>
                <a:schemeClr val="bg1"/>
              </a:solidFill>
            </a:endParaRPr>
          </a:p>
          <a:p>
            <a:pPr algn="just"/>
            <a:r>
              <a:rPr lang="id-ID" altLang="en-US" sz="2000">
                <a:solidFill>
                  <a:schemeClr val="bg1"/>
                </a:solidFill>
              </a:rPr>
              <a:t>Questions and answers related to the overview of knowledge about the creed.</a:t>
            </a:r>
            <a:endParaRPr lang="id-ID" altLang="en-US" sz="2000">
              <a:solidFill>
                <a:schemeClr val="bg1"/>
              </a:solidFill>
            </a:endParaRPr>
          </a:p>
          <a:p>
            <a:pPr algn="just"/>
            <a:r>
              <a:rPr lang="id-ID" altLang="en-US" sz="2000">
                <a:solidFill>
                  <a:schemeClr val="bg1"/>
                </a:solidFill>
              </a:rPr>
              <a:t>An example is as below.</a:t>
            </a:r>
            <a:endParaRPr lang="id-ID" altLang="en-US" sz="2000">
              <a:solidFill>
                <a:schemeClr val="bg1"/>
              </a:solidFill>
            </a:endParaRPr>
          </a:p>
        </p:txBody>
      </p:sp>
      <p:graphicFrame>
        <p:nvGraphicFramePr>
          <p:cNvPr id="7" name="Content Placeholder 6"/>
          <p:cNvGraphicFramePr/>
          <p:nvPr>
            <p:ph sz="half" idx="2"/>
          </p:nvPr>
        </p:nvGraphicFramePr>
        <p:xfrm>
          <a:off x="1049020" y="3321050"/>
          <a:ext cx="5181600" cy="2040255"/>
        </p:xfrm>
        <a:graphic>
          <a:graphicData uri="http://schemas.openxmlformats.org/drawingml/2006/table">
            <a:tbl>
              <a:tblPr firstRow="1" bandRow="1">
                <a:tableStyleId>{5940675A-B579-460E-94D1-54222C63F5DA}</a:tableStyleId>
              </a:tblPr>
              <a:tblGrid>
                <a:gridCol w="606425"/>
                <a:gridCol w="4575175"/>
              </a:tblGrid>
              <a:tr h="0">
                <a:tc>
                  <a:txBody>
                    <a:bodyPr/>
                    <a:p>
                      <a:pPr indent="0">
                        <a:buNone/>
                      </a:pPr>
                      <a:endParaRPr 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endParaRPr 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731520">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Jawab :</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Ari ngaran iman nyaéta </a:t>
                      </a:r>
                      <a:r>
                        <a:rPr lang="en-US" sz="1200" b="0" i="1">
                          <a:solidFill>
                            <a:schemeClr val="bg1"/>
                          </a:solidFill>
                          <a:latin typeface="Times New Roman" panose="02020603050405020304" pitchFamily="18" charset="0"/>
                          <a:cs typeface="Times New Roman" panose="02020603050405020304" pitchFamily="18" charset="0"/>
                        </a:rPr>
                        <a:t>tasdiqul qolbi bimajaabihi Nabiyu shollahu ‘alaihi wasalam. </a:t>
                      </a:r>
                      <a:r>
                        <a:rPr lang="en-US" sz="1200" b="0">
                          <a:solidFill>
                            <a:schemeClr val="bg1"/>
                          </a:solidFill>
                          <a:latin typeface="Times New Roman" panose="02020603050405020304" pitchFamily="18" charset="0"/>
                          <a:cs typeface="Times New Roman" panose="02020603050405020304" pitchFamily="18" charset="0"/>
                        </a:rPr>
                        <a:t>Hartosna ngaku jeung narima ku haté kana perkara-perkara anu didugikeun ku jungjunan urang sadaya Kangjeng Nabi Muhammad saw.</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182880">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Tanya :</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Naha aya sabaraha ari sarat-saratna iman?</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182880">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Jawab :</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Ari sarat-saratna iman éta aya opat.</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182880">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Tanya :</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Naon hiji-hijina?</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r h="744855">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Jawab :</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200" b="0">
                          <a:solidFill>
                            <a:schemeClr val="bg1"/>
                          </a:solidFill>
                          <a:latin typeface="Times New Roman" panose="02020603050405020304" pitchFamily="18" charset="0"/>
                          <a:cs typeface="Times New Roman" panose="02020603050405020304" pitchFamily="18" charset="0"/>
                        </a:rPr>
                        <a:t>Nyaéta kahiji </a:t>
                      </a:r>
                      <a:r>
                        <a:rPr lang="en-US" sz="1200" b="0" i="1">
                          <a:solidFill>
                            <a:schemeClr val="bg1"/>
                          </a:solidFill>
                          <a:latin typeface="Times New Roman" panose="02020603050405020304" pitchFamily="18" charset="0"/>
                          <a:cs typeface="Times New Roman" panose="02020603050405020304" pitchFamily="18" charset="0"/>
                        </a:rPr>
                        <a:t>ma’rifat, </a:t>
                      </a:r>
                      <a:r>
                        <a:rPr lang="en-US" sz="1200" b="0">
                          <a:solidFill>
                            <a:schemeClr val="bg1"/>
                          </a:solidFill>
                          <a:latin typeface="Times New Roman" panose="02020603050405020304" pitchFamily="18" charset="0"/>
                          <a:cs typeface="Times New Roman" panose="02020603050405020304" pitchFamily="18" charset="0"/>
                        </a:rPr>
                        <a:t>kadua </a:t>
                      </a:r>
                      <a:r>
                        <a:rPr lang="en-US" sz="1200" b="0" i="1">
                          <a:solidFill>
                            <a:schemeClr val="bg1"/>
                          </a:solidFill>
                          <a:latin typeface="Times New Roman" panose="02020603050405020304" pitchFamily="18" charset="0"/>
                          <a:cs typeface="Times New Roman" panose="02020603050405020304" pitchFamily="18" charset="0"/>
                        </a:rPr>
                        <a:t>idzi’an </a:t>
                      </a:r>
                      <a:r>
                        <a:rPr lang="en-US" sz="1200" b="0">
                          <a:solidFill>
                            <a:schemeClr val="bg1"/>
                          </a:solidFill>
                          <a:latin typeface="Times New Roman" panose="02020603050405020304" pitchFamily="18" charset="0"/>
                          <a:cs typeface="Times New Roman" panose="02020603050405020304" pitchFamily="18" charset="0"/>
                        </a:rPr>
                        <a:t>ngaku ku haté; katilu </a:t>
                      </a:r>
                      <a:r>
                        <a:rPr lang="en-US" sz="1200" b="0" i="1">
                          <a:solidFill>
                            <a:schemeClr val="bg1"/>
                          </a:solidFill>
                          <a:latin typeface="Times New Roman" panose="02020603050405020304" pitchFamily="18" charset="0"/>
                          <a:cs typeface="Times New Roman" panose="02020603050405020304" pitchFamily="18" charset="0"/>
                        </a:rPr>
                        <a:t>qobul </a:t>
                      </a:r>
                      <a:r>
                        <a:rPr lang="en-US" sz="1200" b="0">
                          <a:solidFill>
                            <a:schemeClr val="bg1"/>
                          </a:solidFill>
                          <a:latin typeface="Times New Roman" panose="02020603050405020304" pitchFamily="18" charset="0"/>
                          <a:cs typeface="Times New Roman" panose="02020603050405020304" pitchFamily="18" charset="0"/>
                        </a:rPr>
                        <a:t>tegesna narima ku haté kana perkara-perkara anu didugikeun ku jungjunan urang sadaya Kangjeng Nabi Muhammad saw.; kaopat </a:t>
                      </a:r>
                      <a:r>
                        <a:rPr lang="en-US" sz="1200" b="0" i="1">
                          <a:solidFill>
                            <a:schemeClr val="bg1"/>
                          </a:solidFill>
                          <a:latin typeface="Times New Roman" panose="02020603050405020304" pitchFamily="18" charset="0"/>
                          <a:cs typeface="Times New Roman" panose="02020603050405020304" pitchFamily="18" charset="0"/>
                        </a:rPr>
                        <a:t>iqror </a:t>
                      </a:r>
                      <a:r>
                        <a:rPr lang="en-US" sz="1200" b="0">
                          <a:solidFill>
                            <a:schemeClr val="bg1"/>
                          </a:solidFill>
                          <a:latin typeface="Times New Roman" panose="02020603050405020304" pitchFamily="18" charset="0"/>
                          <a:cs typeface="Times New Roman" panose="02020603050405020304" pitchFamily="18" charset="0"/>
                        </a:rPr>
                        <a:t>kana dua kalimah sahadat ku lisan.</a:t>
                      </a:r>
                      <a:endParaRPr lang="en-US" sz="1200" b="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a:noFill/>
                    </a:lnL>
                    <a:lnR cap="flat">
                      <a:noFill/>
                    </a:lnR>
                    <a:lnT cap="flat">
                      <a:noFill/>
                    </a:lnT>
                    <a:lnB cap="flat">
                      <a:noFill/>
                    </a:lnB>
                    <a:lnTlToBr>
                      <a:noFill/>
                    </a:lnTlToBr>
                    <a:lnBlToTr>
                      <a:noFill/>
                    </a:lnBlToTr>
                    <a:noFill/>
                  </a:tcPr>
                </a:tc>
              </a:tr>
            </a:tbl>
          </a:graphicData>
        </a:graphic>
      </p:graphicFrame>
      <p:sp>
        <p:nvSpPr>
          <p:cNvPr id="9" name="Text Box 8"/>
          <p:cNvSpPr txBox="1"/>
          <p:nvPr/>
        </p:nvSpPr>
        <p:spPr>
          <a:xfrm>
            <a:off x="6866255" y="1934210"/>
            <a:ext cx="4487545" cy="1476375"/>
          </a:xfrm>
          <a:prstGeom prst="rect">
            <a:avLst/>
          </a:prstGeom>
          <a:noFill/>
        </p:spPr>
        <p:txBody>
          <a:bodyPr wrap="square" rtlCol="0">
            <a:spAutoFit/>
          </a:bodyPr>
          <a:p>
            <a:r>
              <a:rPr lang="id-ID" altLang="en-US" b="1" dirty="0">
                <a:solidFill>
                  <a:schemeClr val="bg1"/>
                </a:solidFill>
                <a:sym typeface="+mn-ea"/>
              </a:rPr>
              <a:t>2. Nadam ‘Aqaiduliman fi ‘Aqidati Al-Awam</a:t>
            </a:r>
            <a:endParaRPr lang="id-ID" altLang="en-US" b="1" dirty="0">
              <a:solidFill>
                <a:schemeClr val="bg1"/>
              </a:solidFill>
              <a:sym typeface="+mn-ea"/>
            </a:endParaRPr>
          </a:p>
          <a:p>
            <a:pPr marL="285750" indent="-285750" algn="just">
              <a:buFont typeface="Arial" panose="020B0604020202020204" pitchFamily="34" charset="0"/>
              <a:buChar char="•"/>
            </a:pPr>
            <a:r>
              <a:rPr lang="id-ID" altLang="en-US" dirty="0">
                <a:solidFill>
                  <a:schemeClr val="bg1"/>
                </a:solidFill>
                <a:sym typeface="+mn-ea"/>
              </a:rPr>
              <a:t>Contains nadam or poetry that contains the obligatory, impossible, and jaiz attributes of Allah. In addition, it also discusses the attributes of the messenger.</a:t>
            </a:r>
            <a:endParaRPr lang="id-ID" altLang="en-US" dirty="0">
              <a:solidFill>
                <a:schemeClr val="bg1"/>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half" idx="1"/>
          </p:nvPr>
        </p:nvSpPr>
        <p:spPr>
          <a:xfrm>
            <a:off x="838200" y="1825625"/>
            <a:ext cx="3392805" cy="4351655"/>
          </a:xfrm>
        </p:spPr>
        <p:txBody>
          <a:bodyPr/>
          <a:p>
            <a:pPr marL="0" indent="0" algn="just">
              <a:buNone/>
            </a:pPr>
            <a:r>
              <a:rPr lang="id-ID" altLang="en-US" sz="2000" b="1" dirty="0">
                <a:solidFill>
                  <a:schemeClr val="bg1"/>
                </a:solidFill>
                <a:sym typeface="+mn-ea"/>
              </a:rPr>
              <a:t>3. Kitab Pelajaran Bacaan Salat Nganggo Ma’na Sunda </a:t>
            </a:r>
            <a:endParaRPr lang="id-ID" altLang="en-US" sz="2000" b="1" dirty="0">
              <a:solidFill>
                <a:schemeClr val="bg1"/>
              </a:solidFill>
              <a:sym typeface="+mn-ea"/>
            </a:endParaRPr>
          </a:p>
          <a:p>
            <a:pPr marL="0" indent="0" algn="just">
              <a:buNone/>
            </a:pPr>
            <a:r>
              <a:rPr lang="id-ID" altLang="en-US" sz="2000" dirty="0">
                <a:solidFill>
                  <a:schemeClr val="bg1"/>
                </a:solidFill>
                <a:sym typeface="+mn-ea"/>
              </a:rPr>
              <a:t>Contains prayer recitations and their translations in Sundanese.</a:t>
            </a:r>
            <a:endParaRPr lang="id-ID" altLang="en-US" sz="2000" dirty="0">
              <a:solidFill>
                <a:schemeClr val="bg1"/>
              </a:solidFill>
              <a:sym typeface="+mn-ea"/>
            </a:endParaRPr>
          </a:p>
        </p:txBody>
      </p:sp>
      <p:sp>
        <p:nvSpPr>
          <p:cNvPr id="4" name="Content Placeholder 3"/>
          <p:cNvSpPr>
            <a:spLocks noGrp="1"/>
          </p:cNvSpPr>
          <p:nvPr>
            <p:ph sz="half" idx="2"/>
          </p:nvPr>
        </p:nvSpPr>
        <p:spPr>
          <a:xfrm>
            <a:off x="4405630" y="1825625"/>
            <a:ext cx="3372485" cy="4351655"/>
          </a:xfrm>
        </p:spPr>
        <p:txBody>
          <a:bodyPr/>
          <a:p>
            <a:pPr marL="0" indent="0" algn="just">
              <a:buNone/>
            </a:pPr>
            <a:r>
              <a:rPr lang="id-ID" altLang="en-US" sz="2000" b="1" dirty="0">
                <a:solidFill>
                  <a:schemeClr val="bg1"/>
                </a:solidFill>
                <a:sym typeface="+mn-ea"/>
              </a:rPr>
              <a:t>4. Nadam Durusulfiqiyah Sunda Jilid Kahiji jeung Kadua</a:t>
            </a:r>
            <a:r>
              <a:rPr lang="id-ID" altLang="en-US" sz="2000" dirty="0">
                <a:solidFill>
                  <a:schemeClr val="bg1"/>
                </a:solidFill>
                <a:sym typeface="+mn-ea"/>
              </a:rPr>
              <a:t> </a:t>
            </a:r>
            <a:endParaRPr lang="id-ID" altLang="en-US" sz="2000" dirty="0">
              <a:solidFill>
                <a:schemeClr val="bg1"/>
              </a:solidFill>
              <a:sym typeface="+mn-ea"/>
            </a:endParaRPr>
          </a:p>
          <a:p>
            <a:pPr marL="0" indent="0" algn="just">
              <a:buNone/>
            </a:pPr>
            <a:r>
              <a:rPr lang="id-ID" altLang="en-US" sz="2000" dirty="0">
                <a:solidFill>
                  <a:schemeClr val="bg1"/>
                </a:solidFill>
                <a:sym typeface="+mn-ea"/>
              </a:rPr>
              <a:t>Contains nadam or pupujian that discusses fiqh.</a:t>
            </a:r>
            <a:endParaRPr lang="id-ID" altLang="en-US" sz="2000" dirty="0">
              <a:solidFill>
                <a:schemeClr val="bg1"/>
              </a:solidFill>
              <a:sym typeface="+mn-ea"/>
            </a:endParaRPr>
          </a:p>
        </p:txBody>
      </p:sp>
      <p:sp>
        <p:nvSpPr>
          <p:cNvPr id="5" name="Text Box 4"/>
          <p:cNvSpPr txBox="1"/>
          <p:nvPr/>
        </p:nvSpPr>
        <p:spPr>
          <a:xfrm>
            <a:off x="7952105" y="1825625"/>
            <a:ext cx="3117215" cy="1322070"/>
          </a:xfrm>
          <a:prstGeom prst="rect">
            <a:avLst/>
          </a:prstGeom>
          <a:noFill/>
        </p:spPr>
        <p:txBody>
          <a:bodyPr wrap="square" rtlCol="0">
            <a:spAutoFit/>
          </a:bodyPr>
          <a:p>
            <a:pPr algn="just"/>
            <a:r>
              <a:rPr lang="id-ID" altLang="en-US" sz="2000" b="1" dirty="0">
                <a:solidFill>
                  <a:schemeClr val="bg1"/>
                </a:solidFill>
                <a:sym typeface="+mn-ea"/>
              </a:rPr>
              <a:t>5. Cacarakan Puasa </a:t>
            </a:r>
            <a:endParaRPr lang="id-ID" altLang="en-US" sz="2000" b="1" dirty="0">
              <a:solidFill>
                <a:schemeClr val="bg1"/>
              </a:solidFill>
              <a:sym typeface="+mn-ea"/>
            </a:endParaRPr>
          </a:p>
          <a:p>
            <a:pPr algn="just"/>
            <a:endParaRPr lang="id-ID" altLang="en-US" sz="2000" dirty="0">
              <a:solidFill>
                <a:schemeClr val="bg1"/>
              </a:solidFill>
              <a:sym typeface="+mn-ea"/>
            </a:endParaRPr>
          </a:p>
          <a:p>
            <a:pPr algn="just"/>
            <a:r>
              <a:rPr lang="id-ID" altLang="en-US" sz="2000" dirty="0">
                <a:solidFill>
                  <a:schemeClr val="bg1"/>
                </a:solidFill>
                <a:sym typeface="+mn-ea"/>
              </a:rPr>
              <a:t>Contains discussions about fasting.</a:t>
            </a:r>
            <a:endParaRPr lang="id-ID" altLang="en-US" sz="2000" dirty="0">
              <a:solidFill>
                <a:schemeClr val="bg1"/>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sz="2000" dirty="0" smtClean="0">
                <a:solidFill>
                  <a:schemeClr val="bg1"/>
                </a:solidFill>
              </a:rPr>
              <a:t>The study of manuscripts containing religious lessons needs to be carried out with multiple perspectives. In addition to bridging the understanding of literature for the community, other meanings will also be found if studied with different approaches and researchers. Of course it can enrich the scientific treasure. Reading and studying is one of the efforts to preserve and introduce regional literature.</a:t>
            </a:r>
            <a:endParaRPr sz="20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sz="half" idx="1"/>
          </p:nvPr>
        </p:nvSpPr>
        <p:spPr/>
        <p:txBody>
          <a:bodyPr>
            <a:noAutofit/>
          </a:bodyPr>
          <a:lstStyle/>
          <a:p>
            <a:pPr marL="0" indent="0">
              <a:lnSpc>
                <a:spcPct val="100000"/>
              </a:lnSpc>
              <a:buNone/>
            </a:pPr>
            <a:r>
              <a:rPr lang="en-US" sz="1200" dirty="0" smtClean="0">
                <a:solidFill>
                  <a:schemeClr val="bg1"/>
                </a:solidFill>
              </a:rPr>
              <a:t>Damono, S.D. (2021). Bilangnya Begini Maksudnya Begitu. Gramedia Pustaka Utama.</a:t>
            </a:r>
            <a:endParaRPr lang="en-US" sz="1200" dirty="0" smtClean="0">
              <a:solidFill>
                <a:schemeClr val="bg1"/>
              </a:solidFill>
            </a:endParaRPr>
          </a:p>
          <a:p>
            <a:pPr marL="0" indent="0">
              <a:lnSpc>
                <a:spcPct val="100000"/>
              </a:lnSpc>
              <a:buNone/>
            </a:pPr>
            <a:r>
              <a:rPr lang="en-US" sz="1200" dirty="0" smtClean="0">
                <a:solidFill>
                  <a:schemeClr val="bg1"/>
                </a:solidFill>
              </a:rPr>
              <a:t>Hadiansah, D. (2022). Kurikulum Medeka dan Paradigma Pembelajaran Baru. Yrama Widya.</a:t>
            </a:r>
            <a:endParaRPr lang="en-US" sz="1200" dirty="0" smtClean="0">
              <a:solidFill>
                <a:schemeClr val="bg1"/>
              </a:solidFill>
            </a:endParaRPr>
          </a:p>
          <a:p>
            <a:pPr marL="0" indent="0">
              <a:lnSpc>
                <a:spcPct val="100000"/>
              </a:lnSpc>
              <a:buNone/>
            </a:pPr>
            <a:r>
              <a:rPr lang="en-US" sz="1200" dirty="0" smtClean="0">
                <a:solidFill>
                  <a:schemeClr val="bg1"/>
                </a:solidFill>
              </a:rPr>
              <a:t>Iskandarwassid. (2019). Wawacan Jaka Mursada. Perpusnas Press.</a:t>
            </a:r>
            <a:endParaRPr lang="en-US" sz="1200" dirty="0" smtClean="0">
              <a:solidFill>
                <a:schemeClr val="bg1"/>
              </a:solidFill>
            </a:endParaRPr>
          </a:p>
          <a:p>
            <a:pPr marL="0" indent="0">
              <a:lnSpc>
                <a:spcPct val="100000"/>
              </a:lnSpc>
              <a:buNone/>
            </a:pPr>
            <a:r>
              <a:rPr lang="en-US" sz="1200" dirty="0" smtClean="0">
                <a:solidFill>
                  <a:schemeClr val="bg1"/>
                </a:solidFill>
              </a:rPr>
              <a:t>Kartini, T., Hadish, Y.K., Sumadipura, S., </a:t>
            </a:r>
            <a:r>
              <a:rPr lang="id-ID" altLang="en-US" sz="1200" dirty="0" smtClean="0">
                <a:solidFill>
                  <a:schemeClr val="bg1"/>
                </a:solidFill>
              </a:rPr>
              <a:t>et al</a:t>
            </a:r>
            <a:r>
              <a:rPr lang="en-US" sz="1200" dirty="0" smtClean="0">
                <a:solidFill>
                  <a:schemeClr val="bg1"/>
                </a:solidFill>
              </a:rPr>
              <a:t>. (1986). Puisi Pupujian dalam Bahasa Sunda. Pusat Pembinaan dan Pengembangan Bahasa, Departemen Pendidikan dan Kebudayaan.</a:t>
            </a:r>
            <a:endParaRPr lang="en-US" sz="1200" dirty="0" smtClean="0">
              <a:solidFill>
                <a:schemeClr val="bg1"/>
              </a:solidFill>
            </a:endParaRPr>
          </a:p>
          <a:p>
            <a:pPr marL="0" indent="0">
              <a:lnSpc>
                <a:spcPct val="100000"/>
              </a:lnSpc>
              <a:buNone/>
            </a:pPr>
            <a:r>
              <a:rPr lang="en-US" sz="1200" dirty="0" smtClean="0">
                <a:solidFill>
                  <a:schemeClr val="bg1"/>
                </a:solidFill>
              </a:rPr>
              <a:t>Kemendikbud. (2018). Rencana Strategis (Renstra) Kementerian Pendidikan dan Kebudayaan Tahun 2015 –2019. Kemendikbud RI. </a:t>
            </a:r>
            <a:endParaRPr lang="en-US" sz="1200" dirty="0" smtClean="0">
              <a:solidFill>
                <a:schemeClr val="bg1"/>
              </a:solidFill>
            </a:endParaRPr>
          </a:p>
          <a:p>
            <a:pPr marL="0" indent="0">
              <a:lnSpc>
                <a:spcPct val="100000"/>
              </a:lnSpc>
              <a:buNone/>
            </a:pPr>
            <a:r>
              <a:rPr lang="en-US" sz="1200" dirty="0" smtClean="0">
                <a:solidFill>
                  <a:schemeClr val="bg1"/>
                </a:solidFill>
              </a:rPr>
              <a:t>Kemendikbud. (2019). Ringkasan Eksekutif Indeks Aktivitas Literasi Membaca 34 Provinsi. Puslitjakdikbud, Kemendikbud RI.</a:t>
            </a:r>
            <a:endParaRPr lang="en-US" sz="1200" dirty="0" smtClean="0">
              <a:solidFill>
                <a:schemeClr val="bg1"/>
              </a:solidFill>
            </a:endParaRPr>
          </a:p>
          <a:p>
            <a:pPr marL="0" indent="0">
              <a:lnSpc>
                <a:spcPct val="100000"/>
              </a:lnSpc>
              <a:buNone/>
            </a:pPr>
            <a:r>
              <a:rPr lang="en-US" sz="1200" dirty="0" smtClean="0">
                <a:solidFill>
                  <a:schemeClr val="bg1"/>
                </a:solidFill>
              </a:rPr>
              <a:t>Kemendikbud. (2020). Risalah Kebijakan Evaluasi Pelaksanaan Program Gerakan Literasi Sekolah (GLS) di Satuan Pendidikan. Puslitjatdikbud, Kemendikbud RI.</a:t>
            </a:r>
            <a:endParaRPr lang="en-US" sz="1200" dirty="0" smtClean="0">
              <a:solidFill>
                <a:schemeClr val="bg1"/>
              </a:solidFill>
            </a:endParaRPr>
          </a:p>
          <a:p>
            <a:pPr marL="0" indent="0">
              <a:lnSpc>
                <a:spcPct val="100000"/>
              </a:lnSpc>
              <a:buNone/>
            </a:pPr>
            <a:r>
              <a:rPr lang="en-US" sz="1200" dirty="0" smtClean="0">
                <a:solidFill>
                  <a:schemeClr val="bg1"/>
                </a:solidFill>
              </a:rPr>
              <a:t>Koswara, D. </a:t>
            </a:r>
            <a:r>
              <a:rPr lang="id-ID" altLang="en-US" sz="1200" dirty="0" smtClean="0">
                <a:solidFill>
                  <a:schemeClr val="bg1"/>
                </a:solidFill>
              </a:rPr>
              <a:t>and </a:t>
            </a:r>
            <a:r>
              <a:rPr lang="en-US" sz="1200" dirty="0" smtClean="0">
                <a:solidFill>
                  <a:schemeClr val="bg1"/>
                </a:solidFill>
              </a:rPr>
              <a:t>Permana, R. </a:t>
            </a:r>
            <a:r>
              <a:rPr lang="id-ID" altLang="en-US" sz="1200" dirty="0" smtClean="0">
                <a:solidFill>
                  <a:schemeClr val="bg1"/>
                </a:solidFill>
              </a:rPr>
              <a:t>(</a:t>
            </a:r>
            <a:r>
              <a:rPr lang="en-US" sz="1200" dirty="0" smtClean="0">
                <a:solidFill>
                  <a:schemeClr val="bg1"/>
                </a:solidFill>
              </a:rPr>
              <a:t>2019</a:t>
            </a:r>
            <a:r>
              <a:rPr lang="id-ID" altLang="en-US" sz="1200" dirty="0" smtClean="0">
                <a:solidFill>
                  <a:schemeClr val="bg1"/>
                </a:solidFill>
              </a:rPr>
              <a:t>)</a:t>
            </a:r>
            <a:r>
              <a:rPr lang="en-US" sz="1200" dirty="0" smtClean="0">
                <a:solidFill>
                  <a:schemeClr val="bg1"/>
                </a:solidFill>
              </a:rPr>
              <a:t>. Konservasi Naskah Sunda Kuno di Kabupaten Bandung. Jurnal Lokabasa. 10 (1):25-33.</a:t>
            </a:r>
            <a:endParaRPr lang="en-US" sz="1200" dirty="0" smtClean="0">
              <a:solidFill>
                <a:schemeClr val="bg1"/>
              </a:solidFill>
            </a:endParaRPr>
          </a:p>
          <a:p>
            <a:pPr marL="0" indent="0">
              <a:lnSpc>
                <a:spcPct val="100000"/>
              </a:lnSpc>
              <a:buNone/>
            </a:pPr>
            <a:endParaRPr lang="en-US" sz="1200" dirty="0" smtClean="0">
              <a:solidFill>
                <a:schemeClr val="bg1"/>
              </a:solidFill>
            </a:endParaRPr>
          </a:p>
        </p:txBody>
      </p:sp>
      <p:sp>
        <p:nvSpPr>
          <p:cNvPr id="2" name="Content Placeholder 1"/>
          <p:cNvSpPr>
            <a:spLocks noGrp="1"/>
          </p:cNvSpPr>
          <p:nvPr>
            <p:ph sz="half" idx="2"/>
          </p:nvPr>
        </p:nvSpPr>
        <p:spPr/>
        <p:txBody>
          <a:bodyPr/>
          <a:p>
            <a:pPr marL="0" indent="0">
              <a:lnSpc>
                <a:spcPct val="100000"/>
              </a:lnSpc>
              <a:buNone/>
            </a:pPr>
            <a:r>
              <a:rPr lang="en-US" sz="1200" dirty="0" smtClean="0">
                <a:solidFill>
                  <a:schemeClr val="bg1"/>
                </a:solidFill>
                <a:sym typeface="+mn-ea"/>
              </a:rPr>
              <a:t>Ripai, I., Ropiah, O. </a:t>
            </a:r>
            <a:r>
              <a:rPr lang="id-ID" altLang="en-US" sz="1200" dirty="0" smtClean="0">
                <a:solidFill>
                  <a:schemeClr val="bg1"/>
                </a:solidFill>
                <a:sym typeface="+mn-ea"/>
              </a:rPr>
              <a:t>and </a:t>
            </a:r>
            <a:r>
              <a:rPr lang="en-US" sz="1200" dirty="0" smtClean="0">
                <a:solidFill>
                  <a:schemeClr val="bg1"/>
                </a:solidFill>
                <a:sym typeface="+mn-ea"/>
              </a:rPr>
              <a:t>Alam, F.S.N. 2022. Design Android-Based E-book Application for Sundanese Pupujian Teaching Materials. JTP-Jurnal Teknologi Pendidikan. 24 (1):63-78.</a:t>
            </a:r>
            <a:endParaRPr lang="en-US" sz="1200" dirty="0" smtClean="0">
              <a:solidFill>
                <a:schemeClr val="bg1"/>
              </a:solidFill>
            </a:endParaRPr>
          </a:p>
          <a:p>
            <a:pPr marL="0" indent="0">
              <a:lnSpc>
                <a:spcPct val="100000"/>
              </a:lnSpc>
              <a:buNone/>
            </a:pPr>
            <a:r>
              <a:rPr lang="en-US" sz="1200" dirty="0" smtClean="0">
                <a:solidFill>
                  <a:schemeClr val="bg1"/>
                </a:solidFill>
                <a:sym typeface="+mn-ea"/>
              </a:rPr>
              <a:t>Pradopo, R.D. (2019). Pengkajian Puisi. Gadjah Mada University Press.</a:t>
            </a:r>
            <a:endParaRPr lang="en-US" sz="1200" dirty="0" smtClean="0">
              <a:solidFill>
                <a:schemeClr val="bg1"/>
              </a:solidFill>
            </a:endParaRPr>
          </a:p>
          <a:p>
            <a:pPr marL="0" indent="0">
              <a:lnSpc>
                <a:spcPct val="100000"/>
              </a:lnSpc>
              <a:buNone/>
            </a:pPr>
            <a:r>
              <a:rPr lang="en-US" sz="1200" dirty="0" smtClean="0">
                <a:solidFill>
                  <a:schemeClr val="bg1"/>
                </a:solidFill>
                <a:sym typeface="+mn-ea"/>
              </a:rPr>
              <a:t>Pradopo, R.D. (2021). Prinsip-prinsip Kritik Sastra. Gadjah Mada University Press.</a:t>
            </a:r>
            <a:endParaRPr lang="en-US" sz="1200" dirty="0" smtClean="0">
              <a:solidFill>
                <a:schemeClr val="bg1"/>
              </a:solidFill>
            </a:endParaRPr>
          </a:p>
          <a:p>
            <a:pPr marL="0" indent="0">
              <a:lnSpc>
                <a:spcPct val="100000"/>
              </a:lnSpc>
              <a:buNone/>
            </a:pPr>
            <a:r>
              <a:rPr lang="en-US" sz="1200" dirty="0" smtClean="0">
                <a:solidFill>
                  <a:schemeClr val="bg1"/>
                </a:solidFill>
                <a:sym typeface="+mn-ea"/>
              </a:rPr>
              <a:t>Rusyana, Yus. (1971). Bagbagan Puisi Pupujian Sunda. Proyek Penelitian Pantun dan Folklore Sunda.</a:t>
            </a:r>
            <a:endParaRPr lang="en-US" sz="1200" dirty="0" smtClean="0">
              <a:solidFill>
                <a:schemeClr val="bg1"/>
              </a:solidFill>
            </a:endParaRPr>
          </a:p>
          <a:p>
            <a:pPr marL="0" indent="0">
              <a:lnSpc>
                <a:spcPct val="100000"/>
              </a:lnSpc>
              <a:buNone/>
            </a:pPr>
            <a:r>
              <a:rPr lang="en-US" sz="1200" dirty="0" smtClean="0">
                <a:solidFill>
                  <a:schemeClr val="bg1"/>
                </a:solidFill>
                <a:sym typeface="+mn-ea"/>
              </a:rPr>
              <a:t>Rosidi, A. (2011). Sawér jeung Pupujian. Kiblat Buku Utama.</a:t>
            </a:r>
            <a:endParaRPr lang="en-US" sz="1200" dirty="0" smtClean="0">
              <a:solidFill>
                <a:schemeClr val="bg1"/>
              </a:solidFill>
            </a:endParaRPr>
          </a:p>
          <a:p>
            <a:pPr marL="0" indent="0">
              <a:buNone/>
            </a:pPr>
            <a:endParaRPr lang="en-US" sz="1200"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6455</Words>
  <Application>WPS Presentation</Application>
  <PresentationFormat>Widescreen</PresentationFormat>
  <Paragraphs>125</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SimSun</vt:lpstr>
      <vt:lpstr>Wingdings</vt:lpstr>
      <vt:lpstr>Times New Roman</vt:lpstr>
      <vt:lpstr>Calibri</vt:lpstr>
      <vt:lpstr>Microsoft YaHei</vt:lpstr>
      <vt:lpstr>Arial Unicode MS</vt:lpstr>
      <vt:lpstr>Calibri Light</vt:lpstr>
      <vt:lpstr>Office Theme</vt:lpstr>
      <vt:lpstr>Values of Literacy and Religious Education in Majmu’ah Al-Kutub by K.H. Adang Badruddin</vt:lpstr>
      <vt:lpstr>INTRODUCTION</vt:lpstr>
      <vt:lpstr>LITERATURE REVIEW</vt:lpstr>
      <vt:lpstr>METHOD</vt:lpstr>
      <vt:lpstr>FINDING AND DISCUSSION</vt:lpstr>
      <vt:lpstr>PowerPoint 演示文稿</vt:lpstr>
      <vt:lpstr>PowerPoint 演示文稿</vt:lpstr>
      <vt:lpstr>CONCLUSION</vt:lpstr>
      <vt:lpstr>REFERENCES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USER</cp:lastModifiedBy>
  <cp:revision>7</cp:revision>
  <dcterms:created xsi:type="dcterms:W3CDTF">2023-04-14T06:04:00Z</dcterms:created>
  <dcterms:modified xsi:type="dcterms:W3CDTF">2023-07-27T16:40:38Z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DF8BFAF4F03742E0BF556B817F7EBA24</vt:lpwstr>
  </property>
  <property fmtid="{D5CDD505-2E9C-101B-9397-08002B2CF9AE}" pid="3" name="KSOProductBuildVer">
    <vt:lpwstr>1033-11.2.0.11537</vt:lpwstr>
  </property>
</Properties>
</file>