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5" roundtripDataSignature="AMtx7mjrkdAjum5lsstwSiT51AdKxHggS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236D2B48-7862-41F1-8696-262A9D58549A}">
  <a:tblStyle styleId="{236D2B48-7862-41F1-8696-262A9D58549A}"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customschemas.google.com/relationships/presentationmetadata" Target="metadata"/><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5c1bfadc64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g25c1bfadc64_0_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37e5c9953c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g237e5c9953c_0_1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10"/>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0"/>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9"/>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20"/>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0"/>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12"/>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2"/>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3"/>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3"/>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14"/>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4"/>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4"/>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4"/>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4"/>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7"/>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7"/>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8"/>
          <p:cNvSpPr/>
          <p:nvPr>
            <p:ph idx="2" type="pic"/>
          </p:nvPr>
        </p:nvSpPr>
        <p:spPr>
          <a:xfrm>
            <a:off x="5183188" y="987425"/>
            <a:ext cx="6172200" cy="4873625"/>
          </a:xfrm>
          <a:prstGeom prst="rect">
            <a:avLst/>
          </a:prstGeom>
          <a:noFill/>
          <a:ln>
            <a:noFill/>
          </a:ln>
        </p:spPr>
      </p:sp>
      <p:sp>
        <p:nvSpPr>
          <p:cNvPr id="64" name="Google Shape;64;p18"/>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ezproxy.lib.utexas.edu/login?url=http://search.ebscohost.com/login.aspx?direct=true&amp;db=eric&amp;AN=EJ1102990&amp;site=ehost-live"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3" name="Shape 83"/>
        <p:cNvGrpSpPr/>
        <p:nvPr/>
      </p:nvGrpSpPr>
      <p:grpSpPr>
        <a:xfrm>
          <a:off x="0" y="0"/>
          <a:ext cx="0" cy="0"/>
          <a:chOff x="0" y="0"/>
          <a:chExt cx="0" cy="0"/>
        </a:xfrm>
      </p:grpSpPr>
      <p:sp>
        <p:nvSpPr>
          <p:cNvPr id="84" name="Google Shape;84;p1"/>
          <p:cNvSpPr txBox="1"/>
          <p:nvPr>
            <p:ph type="ctrTitle"/>
          </p:nvPr>
        </p:nvSpPr>
        <p:spPr>
          <a:xfrm>
            <a:off x="189807" y="895405"/>
            <a:ext cx="11812385" cy="879475"/>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lt1"/>
              </a:buClr>
              <a:buSzPts val="2800"/>
              <a:buFont typeface="Calibri"/>
              <a:buNone/>
            </a:pPr>
            <a:r>
              <a:rPr b="1" lang="en-US" sz="2800">
                <a:solidFill>
                  <a:schemeClr val="lt1"/>
                </a:solidFill>
              </a:rPr>
              <a:t>UNIVERSITY STUDENTS' PERCEPTIONS OF JAPANESE ONLINE LEARNING</a:t>
            </a:r>
            <a:endParaRPr b="1" sz="2800">
              <a:solidFill>
                <a:schemeClr val="lt1"/>
              </a:solidFill>
              <a:latin typeface="Calibri"/>
              <a:ea typeface="Calibri"/>
              <a:cs typeface="Calibri"/>
              <a:sym typeface="Calibri"/>
            </a:endParaRPr>
          </a:p>
        </p:txBody>
      </p:sp>
      <p:sp>
        <p:nvSpPr>
          <p:cNvPr id="85" name="Google Shape;85;p1"/>
          <p:cNvSpPr txBox="1"/>
          <p:nvPr>
            <p:ph idx="1" type="subTitle"/>
          </p:nvPr>
        </p:nvSpPr>
        <p:spPr>
          <a:xfrm>
            <a:off x="551410" y="1966694"/>
            <a:ext cx="11089177" cy="940248"/>
          </a:xfrm>
          <a:prstGeom prst="rect">
            <a:avLst/>
          </a:prstGeom>
          <a:noFill/>
          <a:ln>
            <a:noFill/>
          </a:ln>
        </p:spPr>
        <p:txBody>
          <a:bodyPr anchorCtr="0" anchor="t" bIns="45700" lIns="91425" spcFirstLastPara="1" rIns="91425" wrap="square" tIns="45700">
            <a:normAutofit/>
          </a:bodyPr>
          <a:lstStyle/>
          <a:p>
            <a:pPr indent="0" lvl="0" marL="0" rtl="0" algn="ctr">
              <a:lnSpc>
                <a:spcPct val="100000"/>
              </a:lnSpc>
              <a:spcBef>
                <a:spcPts val="0"/>
              </a:spcBef>
              <a:spcAft>
                <a:spcPts val="0"/>
              </a:spcAft>
              <a:buClr>
                <a:schemeClr val="lt1"/>
              </a:buClr>
              <a:buSzPts val="1600"/>
              <a:buNone/>
            </a:pPr>
            <a:r>
              <a:rPr b="1" lang="en-US" sz="1600">
                <a:solidFill>
                  <a:schemeClr val="lt1"/>
                </a:solidFill>
              </a:rPr>
              <a:t>Via Luviana Dewanty</a:t>
            </a:r>
            <a:r>
              <a:rPr b="1" baseline="30000" lang="en-US" sz="1600">
                <a:solidFill>
                  <a:schemeClr val="lt1"/>
                </a:solidFill>
              </a:rPr>
              <a:t>1</a:t>
            </a:r>
            <a:r>
              <a:rPr b="1" lang="en-US" sz="1600">
                <a:solidFill>
                  <a:schemeClr val="lt1"/>
                </a:solidFill>
              </a:rPr>
              <a:t>, Ghaida Farisya</a:t>
            </a:r>
            <a:r>
              <a:rPr b="1" baseline="30000" lang="en-US" sz="1600">
                <a:solidFill>
                  <a:schemeClr val="lt1"/>
                </a:solidFill>
              </a:rPr>
              <a:t>2</a:t>
            </a:r>
            <a:endParaRPr baseline="30000"/>
          </a:p>
          <a:p>
            <a:pPr indent="0" lvl="0" marL="0" rtl="0" algn="ctr">
              <a:lnSpc>
                <a:spcPct val="100000"/>
              </a:lnSpc>
              <a:spcBef>
                <a:spcPts val="1000"/>
              </a:spcBef>
              <a:spcAft>
                <a:spcPts val="0"/>
              </a:spcAft>
              <a:buClr>
                <a:schemeClr val="lt1"/>
              </a:buClr>
              <a:buSzPts val="1600"/>
              <a:buNone/>
            </a:pPr>
            <a:r>
              <a:rPr b="1" lang="en-US" sz="1600">
                <a:solidFill>
                  <a:schemeClr val="lt1"/>
                </a:solidFill>
              </a:rPr>
              <a:t>Universitas Pendidikan Indonesia</a:t>
            </a:r>
            <a:r>
              <a:rPr b="1" baseline="30000" lang="en-US" sz="1600">
                <a:solidFill>
                  <a:schemeClr val="lt1"/>
                </a:solidFill>
              </a:rPr>
              <a:t>1</a:t>
            </a:r>
            <a:r>
              <a:rPr b="1" lang="en-US" sz="1600">
                <a:solidFill>
                  <a:schemeClr val="lt1"/>
                </a:solidFill>
              </a:rPr>
              <a:t>, Universitas Garut</a:t>
            </a:r>
            <a:r>
              <a:rPr b="1" baseline="30000" lang="en-US" sz="1600">
                <a:solidFill>
                  <a:schemeClr val="lt1"/>
                </a:solidFill>
              </a:rPr>
              <a:t>2</a:t>
            </a:r>
            <a:endParaRPr b="1" baseline="30000" sz="1600">
              <a:solidFill>
                <a:schemeClr val="lt1"/>
              </a:solidFill>
            </a:endParaRPr>
          </a:p>
        </p:txBody>
      </p:sp>
      <p:sp>
        <p:nvSpPr>
          <p:cNvPr id="86" name="Google Shape;86;p1"/>
          <p:cNvSpPr txBox="1"/>
          <p:nvPr/>
        </p:nvSpPr>
        <p:spPr>
          <a:xfrm>
            <a:off x="1590501" y="1649569"/>
            <a:ext cx="9144000" cy="317125"/>
          </a:xfrm>
          <a:prstGeom prst="rect">
            <a:avLst/>
          </a:prstGeom>
          <a:noFill/>
          <a:ln>
            <a:noFill/>
          </a:ln>
        </p:spPr>
        <p:txBody>
          <a:bodyPr anchorCtr="0" anchor="b" bIns="45700" lIns="91425" spcFirstLastPara="1" rIns="91425" wrap="square" tIns="45700">
            <a:normAutofit fontScale="97500"/>
          </a:bodyPr>
          <a:lstStyle/>
          <a:p>
            <a:pPr indent="0" lvl="0" marL="0" marR="0" rtl="0" algn="ctr">
              <a:lnSpc>
                <a:spcPct val="90000"/>
              </a:lnSpc>
              <a:spcBef>
                <a:spcPts val="0"/>
              </a:spcBef>
              <a:spcAft>
                <a:spcPts val="0"/>
              </a:spcAft>
              <a:buClr>
                <a:schemeClr val="lt1"/>
              </a:buClr>
              <a:buSzPct val="100000"/>
              <a:buFont typeface="Calibri"/>
              <a:buNone/>
            </a:pPr>
            <a:r>
              <a:rPr b="0" i="0" lang="en-US" sz="1600" u="none" cap="none" strike="noStrike">
                <a:solidFill>
                  <a:schemeClr val="lt1"/>
                </a:solidFill>
                <a:latin typeface="Calibri"/>
                <a:ea typeface="Calibri"/>
                <a:cs typeface="Calibri"/>
                <a:sym typeface="Calibri"/>
              </a:rPr>
              <a:t>No. Abstract: </a:t>
            </a:r>
            <a:r>
              <a:rPr lang="en-US" sz="1600">
                <a:solidFill>
                  <a:schemeClr val="lt1"/>
                </a:solidFill>
                <a:latin typeface="Calibri"/>
                <a:ea typeface="Calibri"/>
                <a:cs typeface="Calibri"/>
                <a:sym typeface="Calibri"/>
              </a:rPr>
              <a:t>ABS-ICOLLITE-23139</a:t>
            </a:r>
            <a:endParaRPr b="0" i="0" sz="1600" u="none" cap="none" strike="noStrike">
              <a:solidFill>
                <a:schemeClr val="lt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g25c1bfadc64_0_8"/>
          <p:cNvSpPr txBox="1"/>
          <p:nvPr>
            <p:ph type="title"/>
          </p:nvPr>
        </p:nvSpPr>
        <p:spPr>
          <a:xfrm>
            <a:off x="579582" y="803564"/>
            <a:ext cx="10515600" cy="5730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lt1"/>
              </a:buClr>
              <a:buSzPct val="100000"/>
              <a:buFont typeface="Calibri"/>
              <a:buNone/>
            </a:pPr>
            <a:r>
              <a:rPr b="1" lang="en-US">
                <a:solidFill>
                  <a:schemeClr val="lt1"/>
                </a:solidFill>
                <a:latin typeface="Calibri"/>
                <a:ea typeface="Calibri"/>
                <a:cs typeface="Calibri"/>
                <a:sym typeface="Calibri"/>
              </a:rPr>
              <a:t>INTRODUCTION</a:t>
            </a:r>
            <a:endParaRPr b="1">
              <a:solidFill>
                <a:schemeClr val="lt1"/>
              </a:solidFill>
              <a:latin typeface="Calibri"/>
              <a:ea typeface="Calibri"/>
              <a:cs typeface="Calibri"/>
              <a:sym typeface="Calibri"/>
            </a:endParaRPr>
          </a:p>
        </p:txBody>
      </p:sp>
      <p:sp>
        <p:nvSpPr>
          <p:cNvPr id="92" name="Google Shape;92;g25c1bfadc64_0_8"/>
          <p:cNvSpPr/>
          <p:nvPr/>
        </p:nvSpPr>
        <p:spPr>
          <a:xfrm>
            <a:off x="519150" y="1978950"/>
            <a:ext cx="1361100" cy="3199800"/>
          </a:xfrm>
          <a:prstGeom prst="roundRect">
            <a:avLst>
              <a:gd fmla="val 5110" name="adj"/>
            </a:avLst>
          </a:prstGeom>
          <a:solidFill>
            <a:srgbClr val="FFE5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b="1" lang="en-US" sz="2200">
                <a:solidFill>
                  <a:schemeClr val="dk2"/>
                </a:solidFill>
                <a:latin typeface="Calibri"/>
                <a:ea typeface="Calibri"/>
                <a:cs typeface="Calibri"/>
                <a:sym typeface="Calibri"/>
              </a:rPr>
              <a:t>COVID-19</a:t>
            </a:r>
            <a:endParaRPr b="1" sz="2500">
              <a:solidFill>
                <a:schemeClr val="dk2"/>
              </a:solidFill>
              <a:highlight>
                <a:schemeClr val="accent4"/>
              </a:highlight>
              <a:latin typeface="Calibri"/>
              <a:ea typeface="Calibri"/>
              <a:cs typeface="Calibri"/>
              <a:sym typeface="Calibri"/>
            </a:endParaRPr>
          </a:p>
        </p:txBody>
      </p:sp>
      <p:sp>
        <p:nvSpPr>
          <p:cNvPr id="93" name="Google Shape;93;g25c1bfadc64_0_8"/>
          <p:cNvSpPr/>
          <p:nvPr/>
        </p:nvSpPr>
        <p:spPr>
          <a:xfrm>
            <a:off x="2227700" y="1978950"/>
            <a:ext cx="1607700" cy="3199800"/>
          </a:xfrm>
          <a:prstGeom prst="roundRect">
            <a:avLst>
              <a:gd fmla="val 5110" name="adj"/>
            </a:avLst>
          </a:prstGeom>
          <a:solidFill>
            <a:srgbClr val="FFE5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b="1" lang="en-US" sz="2200">
                <a:solidFill>
                  <a:schemeClr val="dk2"/>
                </a:solidFill>
                <a:latin typeface="Calibri"/>
                <a:ea typeface="Calibri"/>
                <a:cs typeface="Calibri"/>
                <a:sym typeface="Calibri"/>
              </a:rPr>
              <a:t>Learning activities at the University level</a:t>
            </a:r>
            <a:endParaRPr b="1" sz="2200">
              <a:solidFill>
                <a:schemeClr val="dk2"/>
              </a:solidFill>
              <a:latin typeface="Calibri"/>
              <a:ea typeface="Calibri"/>
              <a:cs typeface="Calibri"/>
              <a:sym typeface="Calibri"/>
            </a:endParaRPr>
          </a:p>
        </p:txBody>
      </p:sp>
      <p:sp>
        <p:nvSpPr>
          <p:cNvPr id="94" name="Google Shape;94;g25c1bfadc64_0_8"/>
          <p:cNvSpPr/>
          <p:nvPr/>
        </p:nvSpPr>
        <p:spPr>
          <a:xfrm>
            <a:off x="4118950" y="1978950"/>
            <a:ext cx="1217100" cy="3199800"/>
          </a:xfrm>
          <a:prstGeom prst="roundRect">
            <a:avLst>
              <a:gd fmla="val 5110" name="adj"/>
            </a:avLst>
          </a:prstGeom>
          <a:solidFill>
            <a:srgbClr val="FFE5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b="1" lang="en-US" sz="2200">
                <a:solidFill>
                  <a:schemeClr val="dk2"/>
                </a:solidFill>
                <a:latin typeface="Calibri"/>
                <a:ea typeface="Calibri"/>
                <a:cs typeface="Calibri"/>
                <a:sym typeface="Calibri"/>
              </a:rPr>
              <a:t>Online learning</a:t>
            </a:r>
            <a:endParaRPr b="1" sz="2200">
              <a:solidFill>
                <a:schemeClr val="dk2"/>
              </a:solidFill>
              <a:latin typeface="Calibri"/>
              <a:ea typeface="Calibri"/>
              <a:cs typeface="Calibri"/>
              <a:sym typeface="Calibri"/>
            </a:endParaRPr>
          </a:p>
        </p:txBody>
      </p:sp>
      <p:sp>
        <p:nvSpPr>
          <p:cNvPr id="95" name="Google Shape;95;g25c1bfadc64_0_8"/>
          <p:cNvSpPr/>
          <p:nvPr/>
        </p:nvSpPr>
        <p:spPr>
          <a:xfrm>
            <a:off x="5756850" y="1978950"/>
            <a:ext cx="2566500" cy="1174800"/>
          </a:xfrm>
          <a:prstGeom prst="roundRect">
            <a:avLst>
              <a:gd fmla="val 5110" name="adj"/>
            </a:avLst>
          </a:prstGeom>
          <a:solidFill>
            <a:srgbClr val="FFE5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b="1" lang="en-US" sz="1900">
                <a:solidFill>
                  <a:schemeClr val="dk2"/>
                </a:solidFill>
                <a:latin typeface="Calibri"/>
                <a:ea typeface="Calibri"/>
                <a:cs typeface="Calibri"/>
                <a:sym typeface="Calibri"/>
              </a:rPr>
              <a:t>Problem faced by University student in online learning</a:t>
            </a:r>
            <a:endParaRPr b="1" sz="1900">
              <a:solidFill>
                <a:schemeClr val="dk2"/>
              </a:solidFill>
              <a:latin typeface="Calibri"/>
              <a:ea typeface="Calibri"/>
              <a:cs typeface="Calibri"/>
              <a:sym typeface="Calibri"/>
            </a:endParaRPr>
          </a:p>
        </p:txBody>
      </p:sp>
      <p:sp>
        <p:nvSpPr>
          <p:cNvPr id="96" name="Google Shape;96;g25c1bfadc64_0_8"/>
          <p:cNvSpPr/>
          <p:nvPr/>
        </p:nvSpPr>
        <p:spPr>
          <a:xfrm>
            <a:off x="5756850" y="3405950"/>
            <a:ext cx="2566500" cy="1772700"/>
          </a:xfrm>
          <a:prstGeom prst="roundRect">
            <a:avLst>
              <a:gd fmla="val 5110" name="adj"/>
            </a:avLst>
          </a:prstGeom>
          <a:solidFill>
            <a:srgbClr val="FFE5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228600" lvl="0" marL="342900" rtl="0" algn="l">
              <a:lnSpc>
                <a:spcPct val="115000"/>
              </a:lnSpc>
              <a:spcBef>
                <a:spcPts val="0"/>
              </a:spcBef>
              <a:spcAft>
                <a:spcPts val="0"/>
              </a:spcAft>
              <a:buClr>
                <a:schemeClr val="dk2"/>
              </a:buClr>
              <a:buSzPts val="1800"/>
              <a:buFont typeface="Calibri"/>
              <a:buChar char="●"/>
            </a:pPr>
            <a:r>
              <a:rPr b="1" lang="en-US" sz="1800">
                <a:solidFill>
                  <a:schemeClr val="dk2"/>
                </a:solidFill>
                <a:latin typeface="Calibri"/>
                <a:ea typeface="Calibri"/>
                <a:cs typeface="Calibri"/>
                <a:sym typeface="Calibri"/>
              </a:rPr>
              <a:t>Internet access</a:t>
            </a:r>
            <a:endParaRPr b="1" sz="1800">
              <a:solidFill>
                <a:schemeClr val="dk2"/>
              </a:solidFill>
              <a:latin typeface="Calibri"/>
              <a:ea typeface="Calibri"/>
              <a:cs typeface="Calibri"/>
              <a:sym typeface="Calibri"/>
            </a:endParaRPr>
          </a:p>
          <a:p>
            <a:pPr indent="-228600" lvl="0" marL="342900" rtl="0" algn="l">
              <a:lnSpc>
                <a:spcPct val="115000"/>
              </a:lnSpc>
              <a:spcBef>
                <a:spcPts val="0"/>
              </a:spcBef>
              <a:spcAft>
                <a:spcPts val="0"/>
              </a:spcAft>
              <a:buClr>
                <a:schemeClr val="dk2"/>
              </a:buClr>
              <a:buSzPts val="1800"/>
              <a:buFont typeface="Calibri"/>
              <a:buChar char="●"/>
            </a:pPr>
            <a:r>
              <a:rPr b="1" lang="en-US" sz="1800">
                <a:solidFill>
                  <a:schemeClr val="dk2"/>
                </a:solidFill>
                <a:latin typeface="Calibri"/>
                <a:ea typeface="Calibri"/>
                <a:cs typeface="Calibri"/>
                <a:sym typeface="Calibri"/>
              </a:rPr>
              <a:t>Online platforms</a:t>
            </a:r>
            <a:endParaRPr b="1" sz="1800">
              <a:solidFill>
                <a:schemeClr val="dk2"/>
              </a:solidFill>
              <a:latin typeface="Calibri"/>
              <a:ea typeface="Calibri"/>
              <a:cs typeface="Calibri"/>
              <a:sym typeface="Calibri"/>
            </a:endParaRPr>
          </a:p>
          <a:p>
            <a:pPr indent="-228600" lvl="0" marL="342900" rtl="0" algn="l">
              <a:lnSpc>
                <a:spcPct val="115000"/>
              </a:lnSpc>
              <a:spcBef>
                <a:spcPts val="0"/>
              </a:spcBef>
              <a:spcAft>
                <a:spcPts val="0"/>
              </a:spcAft>
              <a:buClr>
                <a:schemeClr val="dk2"/>
              </a:buClr>
              <a:buSzPts val="1800"/>
              <a:buFont typeface="Calibri"/>
              <a:buChar char="●"/>
            </a:pPr>
            <a:r>
              <a:rPr b="1" lang="en-US" sz="1800">
                <a:solidFill>
                  <a:schemeClr val="dk2"/>
                </a:solidFill>
                <a:latin typeface="Calibri"/>
                <a:ea typeface="Calibri"/>
                <a:cs typeface="Calibri"/>
                <a:sym typeface="Calibri"/>
              </a:rPr>
              <a:t>Learning material</a:t>
            </a:r>
            <a:endParaRPr b="1" sz="1800">
              <a:solidFill>
                <a:schemeClr val="dk2"/>
              </a:solidFill>
              <a:latin typeface="Calibri"/>
              <a:ea typeface="Calibri"/>
              <a:cs typeface="Calibri"/>
              <a:sym typeface="Calibri"/>
            </a:endParaRPr>
          </a:p>
          <a:p>
            <a:pPr indent="-228600" lvl="0" marL="342900" rtl="0" algn="l">
              <a:lnSpc>
                <a:spcPct val="115000"/>
              </a:lnSpc>
              <a:spcBef>
                <a:spcPts val="0"/>
              </a:spcBef>
              <a:spcAft>
                <a:spcPts val="0"/>
              </a:spcAft>
              <a:buClr>
                <a:schemeClr val="dk2"/>
              </a:buClr>
              <a:buSzPts val="1800"/>
              <a:buFont typeface="Calibri"/>
              <a:buChar char="●"/>
            </a:pPr>
            <a:r>
              <a:rPr b="1" lang="en-US" sz="1800">
                <a:solidFill>
                  <a:schemeClr val="dk2"/>
                </a:solidFill>
                <a:latin typeface="Calibri"/>
                <a:ea typeface="Calibri"/>
                <a:cs typeface="Calibri"/>
                <a:sym typeface="Calibri"/>
              </a:rPr>
              <a:t>Learning media </a:t>
            </a:r>
            <a:endParaRPr b="1" sz="1800">
              <a:solidFill>
                <a:schemeClr val="dk2"/>
              </a:solidFill>
              <a:latin typeface="Calibri"/>
              <a:ea typeface="Calibri"/>
              <a:cs typeface="Calibri"/>
              <a:sym typeface="Calibri"/>
            </a:endParaRPr>
          </a:p>
        </p:txBody>
      </p:sp>
      <p:sp>
        <p:nvSpPr>
          <p:cNvPr id="97" name="Google Shape;97;g25c1bfadc64_0_8"/>
          <p:cNvSpPr/>
          <p:nvPr/>
        </p:nvSpPr>
        <p:spPr>
          <a:xfrm>
            <a:off x="8840825" y="1978950"/>
            <a:ext cx="2855400" cy="1592100"/>
          </a:xfrm>
          <a:prstGeom prst="roundRect">
            <a:avLst>
              <a:gd fmla="val 5110" name="adj"/>
            </a:avLst>
          </a:prstGeom>
          <a:solidFill>
            <a:srgbClr val="F1C23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b="1" lang="en-US" sz="2000">
                <a:solidFill>
                  <a:schemeClr val="lt1"/>
                </a:solidFill>
                <a:latin typeface="Calibri"/>
                <a:ea typeface="Calibri"/>
                <a:cs typeface="Calibri"/>
                <a:sym typeface="Calibri"/>
              </a:rPr>
              <a:t>Students' perceptions of online Japanese learning during the COVID-19 pandemic</a:t>
            </a:r>
            <a:endParaRPr b="1" sz="2000">
              <a:solidFill>
                <a:schemeClr val="lt1"/>
              </a:solidFill>
              <a:latin typeface="Calibri"/>
              <a:ea typeface="Calibri"/>
              <a:cs typeface="Calibri"/>
              <a:sym typeface="Calibri"/>
            </a:endParaRPr>
          </a:p>
        </p:txBody>
      </p:sp>
      <p:sp>
        <p:nvSpPr>
          <p:cNvPr id="98" name="Google Shape;98;g25c1bfadc64_0_8"/>
          <p:cNvSpPr/>
          <p:nvPr/>
        </p:nvSpPr>
        <p:spPr>
          <a:xfrm>
            <a:off x="8840825" y="3779700"/>
            <a:ext cx="2855400" cy="1398900"/>
          </a:xfrm>
          <a:prstGeom prst="roundRect">
            <a:avLst>
              <a:gd fmla="val 5110" name="adj"/>
            </a:avLst>
          </a:prstGeom>
          <a:solidFill>
            <a:srgbClr val="F1C23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336550" lvl="0" marL="457200" rtl="0" algn="l">
              <a:lnSpc>
                <a:spcPct val="115000"/>
              </a:lnSpc>
              <a:spcBef>
                <a:spcPts val="0"/>
              </a:spcBef>
              <a:spcAft>
                <a:spcPts val="0"/>
              </a:spcAft>
              <a:buClr>
                <a:schemeClr val="lt1"/>
              </a:buClr>
              <a:buSzPts val="1700"/>
              <a:buFont typeface="Calibri"/>
              <a:buChar char="●"/>
            </a:pPr>
            <a:r>
              <a:rPr b="1" lang="en-US" sz="1700">
                <a:solidFill>
                  <a:schemeClr val="lt1"/>
                </a:solidFill>
                <a:latin typeface="Calibri"/>
                <a:ea typeface="Calibri"/>
                <a:cs typeface="Calibri"/>
                <a:sym typeface="Calibri"/>
              </a:rPr>
              <a:t>The use of platforms</a:t>
            </a:r>
            <a:endParaRPr b="1" sz="1700">
              <a:solidFill>
                <a:schemeClr val="lt1"/>
              </a:solidFill>
              <a:latin typeface="Calibri"/>
              <a:ea typeface="Calibri"/>
              <a:cs typeface="Calibri"/>
              <a:sym typeface="Calibri"/>
            </a:endParaRPr>
          </a:p>
          <a:p>
            <a:pPr indent="-336550" lvl="0" marL="457200" rtl="0" algn="l">
              <a:lnSpc>
                <a:spcPct val="115000"/>
              </a:lnSpc>
              <a:spcBef>
                <a:spcPts val="0"/>
              </a:spcBef>
              <a:spcAft>
                <a:spcPts val="0"/>
              </a:spcAft>
              <a:buClr>
                <a:schemeClr val="lt1"/>
              </a:buClr>
              <a:buSzPts val="1700"/>
              <a:buFont typeface="Calibri"/>
              <a:buChar char="●"/>
            </a:pPr>
            <a:r>
              <a:rPr b="1" lang="en-US" sz="1700">
                <a:solidFill>
                  <a:schemeClr val="lt1"/>
                </a:solidFill>
                <a:latin typeface="Calibri"/>
                <a:ea typeface="Calibri"/>
                <a:cs typeface="Calibri"/>
                <a:sym typeface="Calibri"/>
              </a:rPr>
              <a:t>Delivery of materials </a:t>
            </a:r>
            <a:endParaRPr b="1" sz="1700">
              <a:solidFill>
                <a:schemeClr val="lt1"/>
              </a:solidFill>
              <a:latin typeface="Calibri"/>
              <a:ea typeface="Calibri"/>
              <a:cs typeface="Calibri"/>
              <a:sym typeface="Calibri"/>
            </a:endParaRPr>
          </a:p>
          <a:p>
            <a:pPr indent="-336550" lvl="0" marL="457200" rtl="0" algn="l">
              <a:lnSpc>
                <a:spcPct val="115000"/>
              </a:lnSpc>
              <a:spcBef>
                <a:spcPts val="0"/>
              </a:spcBef>
              <a:spcAft>
                <a:spcPts val="0"/>
              </a:spcAft>
              <a:buClr>
                <a:schemeClr val="lt1"/>
              </a:buClr>
              <a:buSzPts val="1700"/>
              <a:buFont typeface="Calibri"/>
              <a:buChar char="●"/>
            </a:pPr>
            <a:r>
              <a:rPr b="1" lang="en-US" sz="1700">
                <a:solidFill>
                  <a:schemeClr val="lt1"/>
                </a:solidFill>
                <a:latin typeface="Calibri"/>
                <a:ea typeface="Calibri"/>
                <a:cs typeface="Calibri"/>
                <a:sym typeface="Calibri"/>
              </a:rPr>
              <a:t>Use of learning media</a:t>
            </a:r>
            <a:endParaRPr b="1" sz="1700">
              <a:solidFill>
                <a:schemeClr val="lt1"/>
              </a:solidFill>
              <a:latin typeface="Calibri"/>
              <a:ea typeface="Calibri"/>
              <a:cs typeface="Calibri"/>
              <a:sym typeface="Calibri"/>
            </a:endParaRPr>
          </a:p>
        </p:txBody>
      </p:sp>
      <p:cxnSp>
        <p:nvCxnSpPr>
          <p:cNvPr id="99" name="Google Shape;99;g25c1bfadc64_0_8"/>
          <p:cNvCxnSpPr>
            <a:stCxn id="92" idx="3"/>
            <a:endCxn id="93" idx="1"/>
          </p:cNvCxnSpPr>
          <p:nvPr/>
        </p:nvCxnSpPr>
        <p:spPr>
          <a:xfrm>
            <a:off x="1880250" y="3578850"/>
            <a:ext cx="347400" cy="0"/>
          </a:xfrm>
          <a:prstGeom prst="straightConnector1">
            <a:avLst/>
          </a:prstGeom>
          <a:noFill/>
          <a:ln cap="flat" cmpd="sng" w="38100">
            <a:solidFill>
              <a:schemeClr val="lt1"/>
            </a:solidFill>
            <a:prstDash val="solid"/>
            <a:round/>
            <a:headEnd len="med" w="med" type="none"/>
            <a:tailEnd len="med" w="med" type="none"/>
          </a:ln>
        </p:spPr>
      </p:cxnSp>
      <p:cxnSp>
        <p:nvCxnSpPr>
          <p:cNvPr id="100" name="Google Shape;100;g25c1bfadc64_0_8"/>
          <p:cNvCxnSpPr>
            <a:stCxn id="93" idx="3"/>
            <a:endCxn id="94" idx="1"/>
          </p:cNvCxnSpPr>
          <p:nvPr/>
        </p:nvCxnSpPr>
        <p:spPr>
          <a:xfrm>
            <a:off x="3835400" y="3578850"/>
            <a:ext cx="283500" cy="0"/>
          </a:xfrm>
          <a:prstGeom prst="straightConnector1">
            <a:avLst/>
          </a:prstGeom>
          <a:noFill/>
          <a:ln cap="flat" cmpd="sng" w="38100">
            <a:solidFill>
              <a:schemeClr val="lt1"/>
            </a:solidFill>
            <a:prstDash val="solid"/>
            <a:round/>
            <a:headEnd len="med" w="med" type="none"/>
            <a:tailEnd len="med" w="med" type="none"/>
          </a:ln>
        </p:spPr>
      </p:cxnSp>
      <p:cxnSp>
        <p:nvCxnSpPr>
          <p:cNvPr id="101" name="Google Shape;101;g25c1bfadc64_0_8"/>
          <p:cNvCxnSpPr>
            <a:stCxn id="94" idx="3"/>
          </p:cNvCxnSpPr>
          <p:nvPr/>
        </p:nvCxnSpPr>
        <p:spPr>
          <a:xfrm>
            <a:off x="5336050" y="3578850"/>
            <a:ext cx="184200" cy="0"/>
          </a:xfrm>
          <a:prstGeom prst="straightConnector1">
            <a:avLst/>
          </a:prstGeom>
          <a:noFill/>
          <a:ln cap="flat" cmpd="sng" w="38100">
            <a:solidFill>
              <a:schemeClr val="lt1"/>
            </a:solidFill>
            <a:prstDash val="solid"/>
            <a:round/>
            <a:headEnd len="med" w="med" type="none"/>
            <a:tailEnd len="med" w="med" type="none"/>
          </a:ln>
        </p:spPr>
      </p:cxnSp>
      <p:cxnSp>
        <p:nvCxnSpPr>
          <p:cNvPr id="102" name="Google Shape;102;g25c1bfadc64_0_8"/>
          <p:cNvCxnSpPr>
            <a:stCxn id="95" idx="1"/>
            <a:endCxn id="96" idx="1"/>
          </p:cNvCxnSpPr>
          <p:nvPr/>
        </p:nvCxnSpPr>
        <p:spPr>
          <a:xfrm>
            <a:off x="5756850" y="2566350"/>
            <a:ext cx="600" cy="1725900"/>
          </a:xfrm>
          <a:prstGeom prst="bentConnector3">
            <a:avLst>
              <a:gd fmla="val -39687500" name="adj1"/>
            </a:avLst>
          </a:prstGeom>
          <a:noFill/>
          <a:ln cap="flat" cmpd="sng" w="38100">
            <a:solidFill>
              <a:srgbClr val="FFFFFF"/>
            </a:solidFill>
            <a:prstDash val="solid"/>
            <a:round/>
            <a:headEnd len="med" w="med" type="none"/>
            <a:tailEnd len="med" w="med" type="none"/>
          </a:ln>
        </p:spPr>
      </p:cxnSp>
      <p:cxnSp>
        <p:nvCxnSpPr>
          <p:cNvPr id="103" name="Google Shape;103;g25c1bfadc64_0_8"/>
          <p:cNvCxnSpPr>
            <a:stCxn id="95" idx="3"/>
            <a:endCxn id="96" idx="3"/>
          </p:cNvCxnSpPr>
          <p:nvPr/>
        </p:nvCxnSpPr>
        <p:spPr>
          <a:xfrm>
            <a:off x="8323350" y="2566350"/>
            <a:ext cx="600" cy="1725900"/>
          </a:xfrm>
          <a:prstGeom prst="bentConnector3">
            <a:avLst>
              <a:gd fmla="val 39687500" name="adj1"/>
            </a:avLst>
          </a:prstGeom>
          <a:noFill/>
          <a:ln cap="flat" cmpd="sng" w="38100">
            <a:solidFill>
              <a:schemeClr val="lt1"/>
            </a:solidFill>
            <a:prstDash val="solid"/>
            <a:round/>
            <a:headEnd len="med" w="med" type="none"/>
            <a:tailEnd len="med" w="med" type="none"/>
          </a:ln>
        </p:spPr>
      </p:cxnSp>
      <p:cxnSp>
        <p:nvCxnSpPr>
          <p:cNvPr id="104" name="Google Shape;104;g25c1bfadc64_0_8"/>
          <p:cNvCxnSpPr>
            <a:stCxn id="97" idx="1"/>
          </p:cNvCxnSpPr>
          <p:nvPr/>
        </p:nvCxnSpPr>
        <p:spPr>
          <a:xfrm flipH="1">
            <a:off x="8572625" y="2775000"/>
            <a:ext cx="268200" cy="600"/>
          </a:xfrm>
          <a:prstGeom prst="bentConnector3">
            <a:avLst>
              <a:gd fmla="val 50000" name="adj1"/>
            </a:avLst>
          </a:prstGeom>
          <a:noFill/>
          <a:ln cap="flat" cmpd="sng" w="38100">
            <a:solidFill>
              <a:schemeClr val="lt1"/>
            </a:solidFill>
            <a:prstDash val="solid"/>
            <a:round/>
            <a:headEnd len="med" w="med" type="none"/>
            <a:tailEnd len="med" w="med" type="none"/>
          </a:ln>
        </p:spPr>
      </p:cxnSp>
      <p:cxnSp>
        <p:nvCxnSpPr>
          <p:cNvPr id="105" name="Google Shape;105;g25c1bfadc64_0_8"/>
          <p:cNvCxnSpPr/>
          <p:nvPr/>
        </p:nvCxnSpPr>
        <p:spPr>
          <a:xfrm rot="10800000">
            <a:off x="8567325" y="4110500"/>
            <a:ext cx="285000" cy="0"/>
          </a:xfrm>
          <a:prstGeom prst="straightConnector1">
            <a:avLst/>
          </a:prstGeom>
          <a:noFill/>
          <a:ln cap="flat" cmpd="sng" w="38100">
            <a:solidFill>
              <a:schemeClr val="lt1"/>
            </a:solidFill>
            <a:prstDash val="solid"/>
            <a:round/>
            <a:headEnd len="med" w="med" type="none"/>
            <a:tailEnd len="med" w="med" type="none"/>
          </a:ln>
        </p:spPr>
      </p:cxn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3"/>
          <p:cNvSpPr txBox="1"/>
          <p:nvPr>
            <p:ph type="title"/>
          </p:nvPr>
        </p:nvSpPr>
        <p:spPr>
          <a:xfrm>
            <a:off x="579582" y="803564"/>
            <a:ext cx="10515600" cy="573088"/>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lt1"/>
              </a:buClr>
              <a:buSzPct val="100000"/>
              <a:buFont typeface="Calibri"/>
              <a:buNone/>
            </a:pPr>
            <a:r>
              <a:rPr b="1" lang="en-US">
                <a:solidFill>
                  <a:schemeClr val="lt1"/>
                </a:solidFill>
                <a:latin typeface="Calibri"/>
                <a:ea typeface="Calibri"/>
                <a:cs typeface="Calibri"/>
                <a:sym typeface="Calibri"/>
              </a:rPr>
              <a:t>LITERATURE REVIEW</a:t>
            </a:r>
            <a:endParaRPr b="1">
              <a:solidFill>
                <a:schemeClr val="lt1"/>
              </a:solidFill>
              <a:latin typeface="Calibri"/>
              <a:ea typeface="Calibri"/>
              <a:cs typeface="Calibri"/>
              <a:sym typeface="Calibri"/>
            </a:endParaRPr>
          </a:p>
        </p:txBody>
      </p:sp>
      <p:sp>
        <p:nvSpPr>
          <p:cNvPr id="111" name="Google Shape;111;p3"/>
          <p:cNvSpPr/>
          <p:nvPr/>
        </p:nvSpPr>
        <p:spPr>
          <a:xfrm>
            <a:off x="595350" y="1733550"/>
            <a:ext cx="2890800" cy="4095900"/>
          </a:xfrm>
          <a:prstGeom prst="roundRect">
            <a:avLst>
              <a:gd fmla="val 5110" name="adj"/>
            </a:avLst>
          </a:prstGeom>
          <a:solidFill>
            <a:srgbClr val="FFE5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b="1" lang="en-US" sz="2000">
                <a:solidFill>
                  <a:schemeClr val="dk2"/>
                </a:solidFill>
                <a:latin typeface="Calibri"/>
                <a:ea typeface="Calibri"/>
                <a:cs typeface="Calibri"/>
                <a:sym typeface="Calibri"/>
              </a:rPr>
              <a:t>Online learning bridges the space between lecturers and students through the use of ICT-based technology </a:t>
            </a:r>
            <a:r>
              <a:rPr b="1" lang="en-US" sz="1600">
                <a:solidFill>
                  <a:schemeClr val="dk2"/>
                </a:solidFill>
                <a:latin typeface="Calibri"/>
                <a:ea typeface="Calibri"/>
                <a:cs typeface="Calibri"/>
                <a:sym typeface="Calibri"/>
              </a:rPr>
              <a:t>(Ryan &amp; Young, 2015; Archambault, Wetzel, Foulger, &amp; Williams, 2016)</a:t>
            </a:r>
            <a:endParaRPr b="1" sz="1900">
              <a:solidFill>
                <a:schemeClr val="dk2"/>
              </a:solidFill>
              <a:highlight>
                <a:schemeClr val="accent4"/>
              </a:highlight>
              <a:latin typeface="Calibri"/>
              <a:ea typeface="Calibri"/>
              <a:cs typeface="Calibri"/>
              <a:sym typeface="Calibri"/>
            </a:endParaRPr>
          </a:p>
        </p:txBody>
      </p:sp>
      <p:sp>
        <p:nvSpPr>
          <p:cNvPr id="112" name="Google Shape;112;p3"/>
          <p:cNvSpPr/>
          <p:nvPr/>
        </p:nvSpPr>
        <p:spPr>
          <a:xfrm>
            <a:off x="4405350" y="1733550"/>
            <a:ext cx="2890800" cy="4095900"/>
          </a:xfrm>
          <a:prstGeom prst="roundRect">
            <a:avLst>
              <a:gd fmla="val 5110" name="adj"/>
            </a:avLst>
          </a:prstGeom>
          <a:solidFill>
            <a:srgbClr val="FFE5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b="1" lang="en-US" sz="2000">
                <a:solidFill>
                  <a:schemeClr val="dk2"/>
                </a:solidFill>
                <a:latin typeface="Calibri"/>
                <a:ea typeface="Calibri"/>
                <a:cs typeface="Calibri"/>
                <a:sym typeface="Calibri"/>
              </a:rPr>
              <a:t>There are still major variation </a:t>
            </a:r>
            <a:r>
              <a:rPr b="1" lang="en-US" sz="2000">
                <a:solidFill>
                  <a:schemeClr val="dk2"/>
                </a:solidFill>
                <a:latin typeface="Calibri"/>
                <a:ea typeface="Calibri"/>
                <a:cs typeface="Calibri"/>
                <a:sym typeface="Calibri"/>
              </a:rPr>
              <a:t> in students’ perceptions of online learning </a:t>
            </a:r>
            <a:r>
              <a:rPr b="1" lang="en-US" sz="1600">
                <a:solidFill>
                  <a:schemeClr val="dk2"/>
                </a:solidFill>
                <a:latin typeface="Calibri"/>
                <a:ea typeface="Calibri"/>
                <a:cs typeface="Calibri"/>
                <a:sym typeface="Calibri"/>
              </a:rPr>
              <a:t>(</a:t>
            </a:r>
            <a:r>
              <a:rPr b="1" lang="en-US" sz="1600">
                <a:solidFill>
                  <a:schemeClr val="dk2"/>
                </a:solidFill>
                <a:latin typeface="Calibri"/>
                <a:ea typeface="Calibri"/>
                <a:cs typeface="Calibri"/>
                <a:sym typeface="Calibri"/>
              </a:rPr>
              <a:t>Mustafa, 2015; Agustina and Cahyono, 2017; Dja'far et al., 2016</a:t>
            </a:r>
            <a:r>
              <a:rPr b="1" lang="en-US" sz="1600">
                <a:solidFill>
                  <a:schemeClr val="dk2"/>
                </a:solidFill>
                <a:latin typeface="Calibri"/>
                <a:ea typeface="Calibri"/>
                <a:cs typeface="Calibri"/>
                <a:sym typeface="Calibri"/>
              </a:rPr>
              <a:t>)</a:t>
            </a:r>
            <a:endParaRPr b="1" sz="1900">
              <a:solidFill>
                <a:schemeClr val="dk2"/>
              </a:solidFill>
              <a:highlight>
                <a:schemeClr val="accent4"/>
              </a:highlight>
              <a:latin typeface="Calibri"/>
              <a:ea typeface="Calibri"/>
              <a:cs typeface="Calibri"/>
              <a:sym typeface="Calibri"/>
            </a:endParaRPr>
          </a:p>
        </p:txBody>
      </p:sp>
      <p:sp>
        <p:nvSpPr>
          <p:cNvPr id="113" name="Google Shape;113;p3"/>
          <p:cNvSpPr/>
          <p:nvPr/>
        </p:nvSpPr>
        <p:spPr>
          <a:xfrm>
            <a:off x="8215350" y="1733550"/>
            <a:ext cx="2890800" cy="4095900"/>
          </a:xfrm>
          <a:prstGeom prst="roundRect">
            <a:avLst>
              <a:gd fmla="val 5110" name="adj"/>
            </a:avLst>
          </a:prstGeom>
          <a:solidFill>
            <a:srgbClr val="FFE5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b="1" lang="en-US" sz="2000">
                <a:solidFill>
                  <a:schemeClr val="dk2"/>
                </a:solidFill>
                <a:latin typeface="Calibri"/>
                <a:ea typeface="Calibri"/>
                <a:cs typeface="Calibri"/>
                <a:sym typeface="Calibri"/>
              </a:rPr>
              <a:t>Effectiveness of online education during COVID-19 was based on ICT based platform, presentation of material, and learning activities </a:t>
            </a:r>
            <a:r>
              <a:rPr b="1" lang="en-US" sz="1600">
                <a:solidFill>
                  <a:schemeClr val="dk2"/>
                </a:solidFill>
                <a:latin typeface="Calibri"/>
                <a:ea typeface="Calibri"/>
                <a:cs typeface="Calibri"/>
                <a:sym typeface="Calibri"/>
              </a:rPr>
              <a:t>(Boyle, 1995; Simonson et al., 2015; Early &amp; Murphy, 2009)</a:t>
            </a:r>
            <a:endParaRPr b="1" sz="1900">
              <a:solidFill>
                <a:schemeClr val="dk2"/>
              </a:solidFill>
              <a:highlight>
                <a:schemeClr val="accent4"/>
              </a:highlight>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4"/>
          <p:cNvSpPr txBox="1"/>
          <p:nvPr>
            <p:ph type="title"/>
          </p:nvPr>
        </p:nvSpPr>
        <p:spPr>
          <a:xfrm>
            <a:off x="579582" y="803564"/>
            <a:ext cx="10515600" cy="573088"/>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lt1"/>
              </a:buClr>
              <a:buSzPct val="100000"/>
              <a:buFont typeface="Calibri"/>
              <a:buNone/>
            </a:pPr>
            <a:r>
              <a:rPr b="1" lang="en-US">
                <a:solidFill>
                  <a:schemeClr val="lt1"/>
                </a:solidFill>
                <a:latin typeface="Calibri"/>
                <a:ea typeface="Calibri"/>
                <a:cs typeface="Calibri"/>
                <a:sym typeface="Calibri"/>
              </a:rPr>
              <a:t>METHOD</a:t>
            </a:r>
            <a:endParaRPr b="1">
              <a:solidFill>
                <a:schemeClr val="lt1"/>
              </a:solidFill>
              <a:latin typeface="Calibri"/>
              <a:ea typeface="Calibri"/>
              <a:cs typeface="Calibri"/>
              <a:sym typeface="Calibri"/>
            </a:endParaRPr>
          </a:p>
        </p:txBody>
      </p:sp>
      <p:sp>
        <p:nvSpPr>
          <p:cNvPr id="119" name="Google Shape;119;p4"/>
          <p:cNvSpPr/>
          <p:nvPr/>
        </p:nvSpPr>
        <p:spPr>
          <a:xfrm>
            <a:off x="595350" y="2131350"/>
            <a:ext cx="1776300" cy="1890900"/>
          </a:xfrm>
          <a:prstGeom prst="roundRect">
            <a:avLst>
              <a:gd fmla="val 5110" name="adj"/>
            </a:avLst>
          </a:prstGeom>
          <a:solidFill>
            <a:srgbClr val="FFE5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b="1" lang="en-US" sz="2000">
                <a:solidFill>
                  <a:schemeClr val="dk2"/>
                </a:solidFill>
                <a:latin typeface="Calibri"/>
                <a:ea typeface="Calibri"/>
                <a:cs typeface="Calibri"/>
                <a:sym typeface="Calibri"/>
              </a:rPr>
              <a:t>Quantitative descriptive survey method</a:t>
            </a:r>
            <a:endParaRPr b="1" sz="2300">
              <a:solidFill>
                <a:schemeClr val="dk2"/>
              </a:solidFill>
              <a:highlight>
                <a:schemeClr val="accent4"/>
              </a:highlight>
              <a:latin typeface="Calibri"/>
              <a:ea typeface="Calibri"/>
              <a:cs typeface="Calibri"/>
              <a:sym typeface="Calibri"/>
            </a:endParaRPr>
          </a:p>
        </p:txBody>
      </p:sp>
      <p:sp>
        <p:nvSpPr>
          <p:cNvPr id="120" name="Google Shape;120;p4"/>
          <p:cNvSpPr/>
          <p:nvPr/>
        </p:nvSpPr>
        <p:spPr>
          <a:xfrm>
            <a:off x="2948025" y="2131350"/>
            <a:ext cx="1776300" cy="1890900"/>
          </a:xfrm>
          <a:prstGeom prst="roundRect">
            <a:avLst>
              <a:gd fmla="val 5110" name="adj"/>
            </a:avLst>
          </a:prstGeom>
          <a:solidFill>
            <a:srgbClr val="FFE5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b="1" lang="en-US" sz="2100">
                <a:solidFill>
                  <a:schemeClr val="dk2"/>
                </a:solidFill>
                <a:latin typeface="Calibri"/>
                <a:ea typeface="Calibri"/>
                <a:cs typeface="Calibri"/>
                <a:sym typeface="Calibri"/>
              </a:rPr>
              <a:t>Google form questionnaire</a:t>
            </a:r>
            <a:endParaRPr b="1" sz="2400">
              <a:solidFill>
                <a:schemeClr val="dk2"/>
              </a:solidFill>
              <a:highlight>
                <a:schemeClr val="accent4"/>
              </a:highlight>
              <a:latin typeface="Calibri"/>
              <a:ea typeface="Calibri"/>
              <a:cs typeface="Calibri"/>
              <a:sym typeface="Calibri"/>
            </a:endParaRPr>
          </a:p>
        </p:txBody>
      </p:sp>
      <p:sp>
        <p:nvSpPr>
          <p:cNvPr id="121" name="Google Shape;121;p4"/>
          <p:cNvSpPr/>
          <p:nvPr/>
        </p:nvSpPr>
        <p:spPr>
          <a:xfrm>
            <a:off x="5310225" y="2131350"/>
            <a:ext cx="2224200" cy="1890900"/>
          </a:xfrm>
          <a:prstGeom prst="roundRect">
            <a:avLst>
              <a:gd fmla="val 5110" name="adj"/>
            </a:avLst>
          </a:prstGeom>
          <a:solidFill>
            <a:srgbClr val="FFE5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b="1" lang="en-US" sz="2000">
                <a:solidFill>
                  <a:schemeClr val="dk2"/>
                </a:solidFill>
                <a:latin typeface="Calibri"/>
                <a:ea typeface="Calibri"/>
                <a:cs typeface="Calibri"/>
                <a:sym typeface="Calibri"/>
              </a:rPr>
              <a:t>100 DPBJ students (Class of 2019, 2020 and 2021)</a:t>
            </a:r>
            <a:endParaRPr b="1" sz="2300">
              <a:solidFill>
                <a:schemeClr val="dk2"/>
              </a:solidFill>
              <a:highlight>
                <a:schemeClr val="accent4"/>
              </a:highlight>
              <a:latin typeface="Calibri"/>
              <a:ea typeface="Calibri"/>
              <a:cs typeface="Calibri"/>
              <a:sym typeface="Calibri"/>
            </a:endParaRPr>
          </a:p>
        </p:txBody>
      </p:sp>
      <p:sp>
        <p:nvSpPr>
          <p:cNvPr id="122" name="Google Shape;122;p4"/>
          <p:cNvSpPr/>
          <p:nvPr/>
        </p:nvSpPr>
        <p:spPr>
          <a:xfrm>
            <a:off x="8062950" y="2131350"/>
            <a:ext cx="3413100" cy="1890900"/>
          </a:xfrm>
          <a:prstGeom prst="roundRect">
            <a:avLst>
              <a:gd fmla="val 5110" name="adj"/>
            </a:avLst>
          </a:prstGeom>
          <a:solidFill>
            <a:srgbClr val="FFE5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b="1" lang="en-US" sz="2100">
                <a:solidFill>
                  <a:schemeClr val="dk2"/>
                </a:solidFill>
                <a:latin typeface="Calibri"/>
                <a:ea typeface="Calibri"/>
                <a:cs typeface="Calibri"/>
                <a:sym typeface="Calibri"/>
              </a:rPr>
              <a:t>Questionnaire</a:t>
            </a:r>
            <a:endParaRPr b="1" sz="2100">
              <a:solidFill>
                <a:schemeClr val="dk2"/>
              </a:solidFill>
              <a:latin typeface="Calibri"/>
              <a:ea typeface="Calibri"/>
              <a:cs typeface="Calibri"/>
              <a:sym typeface="Calibri"/>
            </a:endParaRPr>
          </a:p>
          <a:p>
            <a:pPr indent="-349250" lvl="0" marL="457200" rtl="0" algn="l">
              <a:lnSpc>
                <a:spcPct val="115000"/>
              </a:lnSpc>
              <a:spcBef>
                <a:spcPts val="0"/>
              </a:spcBef>
              <a:spcAft>
                <a:spcPts val="0"/>
              </a:spcAft>
              <a:buClr>
                <a:schemeClr val="dk2"/>
              </a:buClr>
              <a:buSzPts val="1900"/>
              <a:buFont typeface="Calibri"/>
              <a:buChar char="●"/>
            </a:pPr>
            <a:r>
              <a:rPr b="1" lang="en-US" sz="1900">
                <a:solidFill>
                  <a:schemeClr val="dk2"/>
                </a:solidFill>
                <a:latin typeface="Calibri"/>
                <a:ea typeface="Calibri"/>
                <a:cs typeface="Calibri"/>
                <a:sym typeface="Calibri"/>
              </a:rPr>
              <a:t>The use of platforms</a:t>
            </a:r>
            <a:endParaRPr b="1" sz="1900">
              <a:solidFill>
                <a:schemeClr val="dk2"/>
              </a:solidFill>
              <a:latin typeface="Calibri"/>
              <a:ea typeface="Calibri"/>
              <a:cs typeface="Calibri"/>
              <a:sym typeface="Calibri"/>
            </a:endParaRPr>
          </a:p>
          <a:p>
            <a:pPr indent="-349250" lvl="0" marL="457200" rtl="0" algn="l">
              <a:lnSpc>
                <a:spcPct val="115000"/>
              </a:lnSpc>
              <a:spcBef>
                <a:spcPts val="0"/>
              </a:spcBef>
              <a:spcAft>
                <a:spcPts val="0"/>
              </a:spcAft>
              <a:buClr>
                <a:schemeClr val="dk2"/>
              </a:buClr>
              <a:buSzPts val="1900"/>
              <a:buFont typeface="Calibri"/>
              <a:buChar char="●"/>
            </a:pPr>
            <a:r>
              <a:rPr b="1" lang="en-US" sz="1900">
                <a:solidFill>
                  <a:schemeClr val="dk2"/>
                </a:solidFill>
                <a:latin typeface="Calibri"/>
                <a:ea typeface="Calibri"/>
                <a:cs typeface="Calibri"/>
                <a:sym typeface="Calibri"/>
              </a:rPr>
              <a:t>Delivery of materials</a:t>
            </a:r>
            <a:endParaRPr b="1" sz="1900">
              <a:solidFill>
                <a:schemeClr val="dk2"/>
              </a:solidFill>
              <a:latin typeface="Calibri"/>
              <a:ea typeface="Calibri"/>
              <a:cs typeface="Calibri"/>
              <a:sym typeface="Calibri"/>
            </a:endParaRPr>
          </a:p>
          <a:p>
            <a:pPr indent="-349250" lvl="0" marL="457200" rtl="0" algn="l">
              <a:lnSpc>
                <a:spcPct val="115000"/>
              </a:lnSpc>
              <a:spcBef>
                <a:spcPts val="0"/>
              </a:spcBef>
              <a:spcAft>
                <a:spcPts val="0"/>
              </a:spcAft>
              <a:buClr>
                <a:schemeClr val="dk2"/>
              </a:buClr>
              <a:buSzPts val="1900"/>
              <a:buFont typeface="Calibri"/>
              <a:buChar char="●"/>
            </a:pPr>
            <a:r>
              <a:rPr b="1" lang="en-US" sz="1900">
                <a:solidFill>
                  <a:schemeClr val="dk2"/>
                </a:solidFill>
                <a:latin typeface="Calibri"/>
                <a:ea typeface="Calibri"/>
                <a:cs typeface="Calibri"/>
                <a:sym typeface="Calibri"/>
              </a:rPr>
              <a:t>Use of learning media</a:t>
            </a:r>
            <a:endParaRPr b="1" sz="1900">
              <a:solidFill>
                <a:schemeClr val="dk2"/>
              </a:solidFill>
              <a:latin typeface="Calibri"/>
              <a:ea typeface="Calibri"/>
              <a:cs typeface="Calibri"/>
              <a:sym typeface="Calibri"/>
            </a:endParaRPr>
          </a:p>
        </p:txBody>
      </p:sp>
      <p:cxnSp>
        <p:nvCxnSpPr>
          <p:cNvPr id="123" name="Google Shape;123;p4"/>
          <p:cNvCxnSpPr>
            <a:stCxn id="119" idx="3"/>
            <a:endCxn id="120" idx="1"/>
          </p:cNvCxnSpPr>
          <p:nvPr/>
        </p:nvCxnSpPr>
        <p:spPr>
          <a:xfrm>
            <a:off x="2371650" y="3076800"/>
            <a:ext cx="576300" cy="0"/>
          </a:xfrm>
          <a:prstGeom prst="straightConnector1">
            <a:avLst/>
          </a:prstGeom>
          <a:noFill/>
          <a:ln cap="flat" cmpd="sng" w="38100">
            <a:solidFill>
              <a:schemeClr val="accent4"/>
            </a:solidFill>
            <a:prstDash val="solid"/>
            <a:round/>
            <a:headEnd len="med" w="med" type="none"/>
            <a:tailEnd len="med" w="med" type="oval"/>
          </a:ln>
        </p:spPr>
      </p:cxnSp>
      <p:cxnSp>
        <p:nvCxnSpPr>
          <p:cNvPr id="124" name="Google Shape;124;p4"/>
          <p:cNvCxnSpPr>
            <a:stCxn id="120" idx="3"/>
            <a:endCxn id="121" idx="1"/>
          </p:cNvCxnSpPr>
          <p:nvPr/>
        </p:nvCxnSpPr>
        <p:spPr>
          <a:xfrm>
            <a:off x="4724325" y="3076800"/>
            <a:ext cx="585900" cy="0"/>
          </a:xfrm>
          <a:prstGeom prst="straightConnector1">
            <a:avLst/>
          </a:prstGeom>
          <a:noFill/>
          <a:ln cap="flat" cmpd="sng" w="38100">
            <a:solidFill>
              <a:schemeClr val="accent4"/>
            </a:solidFill>
            <a:prstDash val="solid"/>
            <a:round/>
            <a:headEnd len="med" w="med" type="none"/>
            <a:tailEnd len="med" w="med" type="oval"/>
          </a:ln>
        </p:spPr>
      </p:cxnSp>
      <p:cxnSp>
        <p:nvCxnSpPr>
          <p:cNvPr id="125" name="Google Shape;125;p4"/>
          <p:cNvCxnSpPr>
            <a:stCxn id="121" idx="3"/>
            <a:endCxn id="122" idx="1"/>
          </p:cNvCxnSpPr>
          <p:nvPr/>
        </p:nvCxnSpPr>
        <p:spPr>
          <a:xfrm>
            <a:off x="7534425" y="3076800"/>
            <a:ext cx="528600" cy="0"/>
          </a:xfrm>
          <a:prstGeom prst="straightConnector1">
            <a:avLst/>
          </a:prstGeom>
          <a:noFill/>
          <a:ln cap="flat" cmpd="sng" w="38100">
            <a:solidFill>
              <a:schemeClr val="accent4"/>
            </a:solidFill>
            <a:prstDash val="solid"/>
            <a:round/>
            <a:headEnd len="med" w="med" type="none"/>
            <a:tailEnd len="med" w="med" type="oval"/>
          </a:ln>
        </p:spPr>
      </p:cxn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5"/>
          <p:cNvSpPr txBox="1"/>
          <p:nvPr>
            <p:ph type="title"/>
          </p:nvPr>
        </p:nvSpPr>
        <p:spPr>
          <a:xfrm>
            <a:off x="579582" y="803564"/>
            <a:ext cx="10515600" cy="573088"/>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lt1"/>
              </a:buClr>
              <a:buSzPct val="100000"/>
              <a:buFont typeface="Calibri"/>
              <a:buNone/>
            </a:pPr>
            <a:r>
              <a:rPr b="1" lang="en-US">
                <a:solidFill>
                  <a:schemeClr val="lt1"/>
                </a:solidFill>
              </a:rPr>
              <a:t>RESULTS</a:t>
            </a:r>
            <a:endParaRPr b="1">
              <a:solidFill>
                <a:schemeClr val="lt1"/>
              </a:solidFill>
              <a:latin typeface="Calibri"/>
              <a:ea typeface="Calibri"/>
              <a:cs typeface="Calibri"/>
              <a:sym typeface="Calibri"/>
            </a:endParaRPr>
          </a:p>
        </p:txBody>
      </p:sp>
      <p:sp>
        <p:nvSpPr>
          <p:cNvPr id="131" name="Google Shape;131;p5"/>
          <p:cNvSpPr txBox="1"/>
          <p:nvPr>
            <p:ph idx="1" type="body"/>
          </p:nvPr>
        </p:nvSpPr>
        <p:spPr>
          <a:xfrm>
            <a:off x="579575" y="1376650"/>
            <a:ext cx="10515600" cy="4410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lt1"/>
              </a:buClr>
              <a:buSzPts val="2000"/>
              <a:buNone/>
            </a:pPr>
            <a:r>
              <a:rPr lang="en-US" sz="2000">
                <a:solidFill>
                  <a:schemeClr val="lt1"/>
                </a:solidFill>
              </a:rPr>
              <a:t>Students' Perception of The Use of Platforms In Online Learning</a:t>
            </a:r>
            <a:endParaRPr sz="2000">
              <a:solidFill>
                <a:schemeClr val="lt1"/>
              </a:solidFill>
            </a:endParaRPr>
          </a:p>
        </p:txBody>
      </p:sp>
      <p:graphicFrame>
        <p:nvGraphicFramePr>
          <p:cNvPr id="132" name="Google Shape;132;p5"/>
          <p:cNvGraphicFramePr/>
          <p:nvPr/>
        </p:nvGraphicFramePr>
        <p:xfrm>
          <a:off x="668800" y="1928875"/>
          <a:ext cx="3000000" cy="3000000"/>
        </p:xfrm>
        <a:graphic>
          <a:graphicData uri="http://schemas.openxmlformats.org/drawingml/2006/table">
            <a:tbl>
              <a:tblPr>
                <a:noFill/>
                <a:tableStyleId>{236D2B48-7862-41F1-8696-262A9D58549A}</a:tableStyleId>
              </a:tblPr>
              <a:tblGrid>
                <a:gridCol w="809600"/>
                <a:gridCol w="5741300"/>
                <a:gridCol w="958825"/>
                <a:gridCol w="892150"/>
                <a:gridCol w="1187425"/>
                <a:gridCol w="1187425"/>
              </a:tblGrid>
              <a:tr h="276225">
                <a:tc>
                  <a:txBody>
                    <a:bodyPr/>
                    <a:lstStyle/>
                    <a:p>
                      <a:pPr indent="0" lvl="0" marL="0" rtl="0" algn="ctr">
                        <a:lnSpc>
                          <a:spcPct val="115000"/>
                        </a:lnSpc>
                        <a:spcBef>
                          <a:spcPts val="0"/>
                        </a:spcBef>
                        <a:spcAft>
                          <a:spcPts val="0"/>
                        </a:spcAft>
                        <a:buNone/>
                      </a:pPr>
                      <a:r>
                        <a:rPr b="1" lang="en-US" sz="1500">
                          <a:solidFill>
                            <a:srgbClr val="FFFFFF"/>
                          </a:solidFill>
                          <a:latin typeface="Calibri"/>
                          <a:ea typeface="Calibri"/>
                          <a:cs typeface="Calibri"/>
                          <a:sym typeface="Calibri"/>
                        </a:rPr>
                        <a:t>No</a:t>
                      </a:r>
                      <a:endParaRPr b="1" sz="1500">
                        <a:solidFill>
                          <a:srgbClr val="FFFFFF"/>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2:0:0"/>
                      </a:ext>
                    </a:extLst>
                  </a:tcPr>
                </a:tc>
                <a:tc>
                  <a:txBody>
                    <a:bodyPr/>
                    <a:lstStyle/>
                    <a:p>
                      <a:pPr indent="0" lvl="0" marL="0" rtl="0" algn="ctr">
                        <a:lnSpc>
                          <a:spcPct val="115000"/>
                        </a:lnSpc>
                        <a:spcBef>
                          <a:spcPts val="0"/>
                        </a:spcBef>
                        <a:spcAft>
                          <a:spcPts val="0"/>
                        </a:spcAft>
                        <a:buNone/>
                      </a:pPr>
                      <a:r>
                        <a:rPr b="1" lang="en-US" sz="1500">
                          <a:solidFill>
                            <a:srgbClr val="FFFFFF"/>
                          </a:solidFill>
                          <a:latin typeface="Calibri"/>
                          <a:ea typeface="Calibri"/>
                          <a:cs typeface="Calibri"/>
                          <a:sym typeface="Calibri"/>
                        </a:rPr>
                        <a:t>Statements</a:t>
                      </a:r>
                      <a:endParaRPr b="1" sz="1500">
                        <a:solidFill>
                          <a:srgbClr val="FFFFFF"/>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2:0:1"/>
                      </a:ext>
                    </a:extLst>
                  </a:tcPr>
                </a:tc>
                <a:tc>
                  <a:txBody>
                    <a:bodyPr/>
                    <a:lstStyle/>
                    <a:p>
                      <a:pPr indent="0" lvl="0" marL="0" rtl="0" algn="ctr">
                        <a:lnSpc>
                          <a:spcPct val="115000"/>
                        </a:lnSpc>
                        <a:spcBef>
                          <a:spcPts val="0"/>
                        </a:spcBef>
                        <a:spcAft>
                          <a:spcPts val="0"/>
                        </a:spcAft>
                        <a:buNone/>
                      </a:pPr>
                      <a:r>
                        <a:rPr b="1" lang="en-US" sz="1500">
                          <a:solidFill>
                            <a:srgbClr val="FFFFFF"/>
                          </a:solidFill>
                          <a:latin typeface="Calibri"/>
                          <a:ea typeface="Calibri"/>
                          <a:cs typeface="Calibri"/>
                          <a:sym typeface="Calibri"/>
                        </a:rPr>
                        <a:t>Strongly Agree</a:t>
                      </a:r>
                      <a:endParaRPr b="1" sz="1500">
                        <a:solidFill>
                          <a:srgbClr val="FFFFFF"/>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2:0:2"/>
                      </a:ext>
                    </a:extLst>
                  </a:tcPr>
                </a:tc>
                <a:tc>
                  <a:txBody>
                    <a:bodyPr/>
                    <a:lstStyle/>
                    <a:p>
                      <a:pPr indent="0" lvl="0" marL="0" rtl="0" algn="ctr">
                        <a:lnSpc>
                          <a:spcPct val="115000"/>
                        </a:lnSpc>
                        <a:spcBef>
                          <a:spcPts val="0"/>
                        </a:spcBef>
                        <a:spcAft>
                          <a:spcPts val="0"/>
                        </a:spcAft>
                        <a:buNone/>
                      </a:pPr>
                      <a:r>
                        <a:rPr b="1" lang="en-US" sz="1500">
                          <a:solidFill>
                            <a:srgbClr val="FFFFFF"/>
                          </a:solidFill>
                          <a:latin typeface="Calibri"/>
                          <a:ea typeface="Calibri"/>
                          <a:cs typeface="Calibri"/>
                          <a:sym typeface="Calibri"/>
                        </a:rPr>
                        <a:t>Agree</a:t>
                      </a:r>
                      <a:endParaRPr b="1" sz="1500">
                        <a:solidFill>
                          <a:srgbClr val="FFFFFF"/>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2:0:3"/>
                      </a:ext>
                    </a:extLst>
                  </a:tcPr>
                </a:tc>
                <a:tc>
                  <a:txBody>
                    <a:bodyPr/>
                    <a:lstStyle/>
                    <a:p>
                      <a:pPr indent="0" lvl="0" marL="0" rtl="0" algn="ctr">
                        <a:lnSpc>
                          <a:spcPct val="115000"/>
                        </a:lnSpc>
                        <a:spcBef>
                          <a:spcPts val="0"/>
                        </a:spcBef>
                        <a:spcAft>
                          <a:spcPts val="0"/>
                        </a:spcAft>
                        <a:buNone/>
                      </a:pPr>
                      <a:r>
                        <a:rPr b="1" lang="en-US" sz="1500">
                          <a:solidFill>
                            <a:srgbClr val="FFFFFF"/>
                          </a:solidFill>
                          <a:latin typeface="Calibri"/>
                          <a:ea typeface="Calibri"/>
                          <a:cs typeface="Calibri"/>
                          <a:sym typeface="Calibri"/>
                        </a:rPr>
                        <a:t>Disagree</a:t>
                      </a:r>
                      <a:endParaRPr b="1" sz="1500">
                        <a:solidFill>
                          <a:srgbClr val="FFFFFF"/>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2:0:4"/>
                      </a:ext>
                    </a:extLst>
                  </a:tcPr>
                </a:tc>
                <a:tc>
                  <a:txBody>
                    <a:bodyPr/>
                    <a:lstStyle/>
                    <a:p>
                      <a:pPr indent="0" lvl="0" marL="0" rtl="0" algn="ctr">
                        <a:lnSpc>
                          <a:spcPct val="115000"/>
                        </a:lnSpc>
                        <a:spcBef>
                          <a:spcPts val="0"/>
                        </a:spcBef>
                        <a:spcAft>
                          <a:spcPts val="0"/>
                        </a:spcAft>
                        <a:buNone/>
                      </a:pPr>
                      <a:r>
                        <a:rPr b="1" lang="en-US" sz="1500">
                          <a:solidFill>
                            <a:srgbClr val="FFFFFF"/>
                          </a:solidFill>
                          <a:latin typeface="Calibri"/>
                          <a:ea typeface="Calibri"/>
                          <a:cs typeface="Calibri"/>
                          <a:sym typeface="Calibri"/>
                        </a:rPr>
                        <a:t>Strongly Disagree</a:t>
                      </a:r>
                      <a:endParaRPr b="1" sz="1500">
                        <a:solidFill>
                          <a:srgbClr val="FFFFFF"/>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2:0:5"/>
                      </a:ext>
                    </a:extLst>
                  </a:tcPr>
                </a:tc>
              </a:tr>
              <a:tr h="333375">
                <a:tc>
                  <a:txBody>
                    <a:bodyPr/>
                    <a:lstStyle/>
                    <a:p>
                      <a:pPr indent="0" lvl="0" marL="0" rtl="0" algn="ctr">
                        <a:lnSpc>
                          <a:spcPct val="115000"/>
                        </a:lnSpc>
                        <a:spcBef>
                          <a:spcPts val="0"/>
                        </a:spcBef>
                        <a:spcAft>
                          <a:spcPts val="0"/>
                        </a:spcAft>
                        <a:buNone/>
                      </a:pPr>
                      <a:r>
                        <a:rPr lang="en-US" sz="1500">
                          <a:solidFill>
                            <a:srgbClr val="FFFFFF"/>
                          </a:solidFill>
                          <a:latin typeface="Calibri"/>
                          <a:ea typeface="Calibri"/>
                          <a:cs typeface="Calibri"/>
                          <a:sym typeface="Calibri"/>
                        </a:rPr>
                        <a:t>1</a:t>
                      </a:r>
                      <a:endParaRPr sz="1500">
                        <a:solidFill>
                          <a:srgbClr val="FFFFFF"/>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2:1:0"/>
                      </a:ext>
                    </a:extLst>
                  </a:tcPr>
                </a:tc>
                <a:tc>
                  <a:txBody>
                    <a:bodyPr/>
                    <a:lstStyle/>
                    <a:p>
                      <a:pPr indent="0" lvl="0" marL="0" rtl="0" algn="l">
                        <a:lnSpc>
                          <a:spcPct val="115000"/>
                        </a:lnSpc>
                        <a:spcBef>
                          <a:spcPts val="0"/>
                        </a:spcBef>
                        <a:spcAft>
                          <a:spcPts val="0"/>
                        </a:spcAft>
                        <a:buNone/>
                      </a:pPr>
                      <a:r>
                        <a:rPr lang="en-US" sz="1500">
                          <a:solidFill>
                            <a:srgbClr val="FFFFFF"/>
                          </a:solidFill>
                          <a:latin typeface="Calibri"/>
                          <a:ea typeface="Calibri"/>
                          <a:cs typeface="Calibri"/>
                          <a:sym typeface="Calibri"/>
                        </a:rPr>
                        <a:t>The platform makes it easy for students to access learning materials</a:t>
                      </a:r>
                      <a:endParaRPr sz="1500">
                        <a:solidFill>
                          <a:srgbClr val="FFFFFF"/>
                        </a:solidFill>
                        <a:latin typeface="Calibri"/>
                        <a:ea typeface="Calibri"/>
                        <a:cs typeface="Calibri"/>
                        <a:sym typeface="Calibri"/>
                      </a:endParaRPr>
                    </a:p>
                  </a:txBody>
                  <a:tcPr marT="19050" marB="19050" marR="28575" marL="28575" anchor="b">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2:1:1"/>
                      </a:ext>
                    </a:extLst>
                  </a:tcPr>
                </a:tc>
                <a:tc>
                  <a:txBody>
                    <a:bodyPr/>
                    <a:lstStyle/>
                    <a:p>
                      <a:pPr indent="0" lvl="0" marL="0" rtl="0" algn="ctr">
                        <a:lnSpc>
                          <a:spcPct val="115000"/>
                        </a:lnSpc>
                        <a:spcBef>
                          <a:spcPts val="0"/>
                        </a:spcBef>
                        <a:spcAft>
                          <a:spcPts val="0"/>
                        </a:spcAft>
                        <a:buNone/>
                      </a:pPr>
                      <a:r>
                        <a:rPr lang="en-US" sz="1500">
                          <a:solidFill>
                            <a:srgbClr val="FFFFFF"/>
                          </a:solidFill>
                          <a:latin typeface="Calibri"/>
                          <a:ea typeface="Calibri"/>
                          <a:cs typeface="Calibri"/>
                          <a:sym typeface="Calibri"/>
                        </a:rPr>
                        <a:t>27.5%</a:t>
                      </a:r>
                      <a:endParaRPr sz="1500">
                        <a:solidFill>
                          <a:srgbClr val="FFFFFF"/>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2:1:2"/>
                      </a:ext>
                    </a:extLst>
                  </a:tcPr>
                </a:tc>
                <a:tc>
                  <a:txBody>
                    <a:bodyPr/>
                    <a:lstStyle/>
                    <a:p>
                      <a:pPr indent="0" lvl="0" marL="0" rtl="0" algn="ctr">
                        <a:lnSpc>
                          <a:spcPct val="115000"/>
                        </a:lnSpc>
                        <a:spcBef>
                          <a:spcPts val="0"/>
                        </a:spcBef>
                        <a:spcAft>
                          <a:spcPts val="0"/>
                        </a:spcAft>
                        <a:buNone/>
                      </a:pPr>
                      <a:r>
                        <a:rPr lang="en-US" sz="1500">
                          <a:solidFill>
                            <a:srgbClr val="FFFFFF"/>
                          </a:solidFill>
                          <a:latin typeface="Calibri"/>
                          <a:ea typeface="Calibri"/>
                          <a:cs typeface="Calibri"/>
                          <a:sym typeface="Calibri"/>
                        </a:rPr>
                        <a:t>47.5%</a:t>
                      </a:r>
                      <a:endParaRPr sz="1500">
                        <a:solidFill>
                          <a:srgbClr val="FFFFFF"/>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2:1:3"/>
                      </a:ext>
                    </a:extLst>
                  </a:tcPr>
                </a:tc>
                <a:tc>
                  <a:txBody>
                    <a:bodyPr/>
                    <a:lstStyle/>
                    <a:p>
                      <a:pPr indent="0" lvl="0" marL="0" rtl="0" algn="ctr">
                        <a:lnSpc>
                          <a:spcPct val="115000"/>
                        </a:lnSpc>
                        <a:spcBef>
                          <a:spcPts val="0"/>
                        </a:spcBef>
                        <a:spcAft>
                          <a:spcPts val="0"/>
                        </a:spcAft>
                        <a:buNone/>
                      </a:pPr>
                      <a:r>
                        <a:rPr lang="en-US" sz="1500">
                          <a:solidFill>
                            <a:srgbClr val="FFFFFF"/>
                          </a:solidFill>
                          <a:latin typeface="Calibri"/>
                          <a:ea typeface="Calibri"/>
                          <a:cs typeface="Calibri"/>
                          <a:sym typeface="Calibri"/>
                        </a:rPr>
                        <a:t>18.8%</a:t>
                      </a:r>
                      <a:endParaRPr sz="1500">
                        <a:solidFill>
                          <a:srgbClr val="FFFFFF"/>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2:1:4"/>
                      </a:ext>
                    </a:extLst>
                  </a:tcPr>
                </a:tc>
                <a:tc>
                  <a:txBody>
                    <a:bodyPr/>
                    <a:lstStyle/>
                    <a:p>
                      <a:pPr indent="0" lvl="0" marL="0" rtl="0" algn="ctr">
                        <a:lnSpc>
                          <a:spcPct val="115000"/>
                        </a:lnSpc>
                        <a:spcBef>
                          <a:spcPts val="0"/>
                        </a:spcBef>
                        <a:spcAft>
                          <a:spcPts val="0"/>
                        </a:spcAft>
                        <a:buNone/>
                      </a:pPr>
                      <a:r>
                        <a:rPr lang="en-US" sz="1500">
                          <a:solidFill>
                            <a:srgbClr val="FFFFFF"/>
                          </a:solidFill>
                          <a:latin typeface="Calibri"/>
                          <a:ea typeface="Calibri"/>
                          <a:cs typeface="Calibri"/>
                          <a:sym typeface="Calibri"/>
                        </a:rPr>
                        <a:t>6.3%</a:t>
                      </a:r>
                      <a:endParaRPr sz="1500">
                        <a:solidFill>
                          <a:srgbClr val="FFFFFF"/>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2:1:5"/>
                      </a:ext>
                    </a:extLst>
                  </a:tcPr>
                </a:tc>
              </a:tr>
              <a:tr h="333375">
                <a:tc>
                  <a:txBody>
                    <a:bodyPr/>
                    <a:lstStyle/>
                    <a:p>
                      <a:pPr indent="0" lvl="0" marL="0" rtl="0" algn="ctr">
                        <a:lnSpc>
                          <a:spcPct val="115000"/>
                        </a:lnSpc>
                        <a:spcBef>
                          <a:spcPts val="0"/>
                        </a:spcBef>
                        <a:spcAft>
                          <a:spcPts val="0"/>
                        </a:spcAft>
                        <a:buNone/>
                      </a:pPr>
                      <a:r>
                        <a:rPr lang="en-US" sz="1500">
                          <a:solidFill>
                            <a:srgbClr val="FFFFFF"/>
                          </a:solidFill>
                          <a:latin typeface="Calibri"/>
                          <a:ea typeface="Calibri"/>
                          <a:cs typeface="Calibri"/>
                          <a:sym typeface="Calibri"/>
                        </a:rPr>
                        <a:t>2</a:t>
                      </a:r>
                      <a:endParaRPr sz="1500">
                        <a:solidFill>
                          <a:srgbClr val="FFFFFF"/>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2:2:0"/>
                      </a:ext>
                    </a:extLst>
                  </a:tcPr>
                </a:tc>
                <a:tc>
                  <a:txBody>
                    <a:bodyPr/>
                    <a:lstStyle/>
                    <a:p>
                      <a:pPr indent="0" lvl="0" marL="0" rtl="0" algn="l">
                        <a:lnSpc>
                          <a:spcPct val="115000"/>
                        </a:lnSpc>
                        <a:spcBef>
                          <a:spcPts val="0"/>
                        </a:spcBef>
                        <a:spcAft>
                          <a:spcPts val="0"/>
                        </a:spcAft>
                        <a:buNone/>
                      </a:pPr>
                      <a:r>
                        <a:rPr lang="en-US" sz="1500">
                          <a:solidFill>
                            <a:srgbClr val="FFFFFF"/>
                          </a:solidFill>
                          <a:latin typeface="Calibri"/>
                          <a:ea typeface="Calibri"/>
                          <a:cs typeface="Calibri"/>
                          <a:sym typeface="Calibri"/>
                        </a:rPr>
                        <a:t>The platform makes it easy for students to upload assignments</a:t>
                      </a:r>
                      <a:endParaRPr sz="1500">
                        <a:solidFill>
                          <a:srgbClr val="FFFFFF"/>
                        </a:solidFill>
                        <a:latin typeface="Calibri"/>
                        <a:ea typeface="Calibri"/>
                        <a:cs typeface="Calibri"/>
                        <a:sym typeface="Calibri"/>
                      </a:endParaRPr>
                    </a:p>
                  </a:txBody>
                  <a:tcPr marT="19050" marB="19050" marR="28575" marL="28575" anchor="b">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2:2:1"/>
                      </a:ext>
                    </a:extLst>
                  </a:tcPr>
                </a:tc>
                <a:tc>
                  <a:txBody>
                    <a:bodyPr/>
                    <a:lstStyle/>
                    <a:p>
                      <a:pPr indent="0" lvl="0" marL="0" rtl="0" algn="ctr">
                        <a:lnSpc>
                          <a:spcPct val="115000"/>
                        </a:lnSpc>
                        <a:spcBef>
                          <a:spcPts val="0"/>
                        </a:spcBef>
                        <a:spcAft>
                          <a:spcPts val="0"/>
                        </a:spcAft>
                        <a:buNone/>
                      </a:pPr>
                      <a:r>
                        <a:rPr lang="en-US" sz="1500">
                          <a:solidFill>
                            <a:srgbClr val="FFFFFF"/>
                          </a:solidFill>
                          <a:latin typeface="Calibri"/>
                          <a:ea typeface="Calibri"/>
                          <a:cs typeface="Calibri"/>
                          <a:sym typeface="Calibri"/>
                        </a:rPr>
                        <a:t>31.3%</a:t>
                      </a:r>
                      <a:endParaRPr sz="1500">
                        <a:solidFill>
                          <a:srgbClr val="FFFFFF"/>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2:2:2"/>
                      </a:ext>
                    </a:extLst>
                  </a:tcPr>
                </a:tc>
                <a:tc>
                  <a:txBody>
                    <a:bodyPr/>
                    <a:lstStyle/>
                    <a:p>
                      <a:pPr indent="0" lvl="0" marL="0" rtl="0" algn="ctr">
                        <a:lnSpc>
                          <a:spcPct val="115000"/>
                        </a:lnSpc>
                        <a:spcBef>
                          <a:spcPts val="0"/>
                        </a:spcBef>
                        <a:spcAft>
                          <a:spcPts val="0"/>
                        </a:spcAft>
                        <a:buNone/>
                      </a:pPr>
                      <a:r>
                        <a:rPr lang="en-US" sz="1500">
                          <a:solidFill>
                            <a:srgbClr val="FFFFFF"/>
                          </a:solidFill>
                          <a:latin typeface="Calibri"/>
                          <a:ea typeface="Calibri"/>
                          <a:cs typeface="Calibri"/>
                          <a:sym typeface="Calibri"/>
                        </a:rPr>
                        <a:t>52.5%</a:t>
                      </a:r>
                      <a:endParaRPr sz="1500">
                        <a:solidFill>
                          <a:srgbClr val="FFFFFF"/>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2:2:3"/>
                      </a:ext>
                    </a:extLst>
                  </a:tcPr>
                </a:tc>
                <a:tc>
                  <a:txBody>
                    <a:bodyPr/>
                    <a:lstStyle/>
                    <a:p>
                      <a:pPr indent="0" lvl="0" marL="0" rtl="0" algn="ctr">
                        <a:lnSpc>
                          <a:spcPct val="115000"/>
                        </a:lnSpc>
                        <a:spcBef>
                          <a:spcPts val="0"/>
                        </a:spcBef>
                        <a:spcAft>
                          <a:spcPts val="0"/>
                        </a:spcAft>
                        <a:buNone/>
                      </a:pPr>
                      <a:r>
                        <a:rPr lang="en-US" sz="1500">
                          <a:solidFill>
                            <a:srgbClr val="FFFFFF"/>
                          </a:solidFill>
                          <a:latin typeface="Calibri"/>
                          <a:ea typeface="Calibri"/>
                          <a:cs typeface="Calibri"/>
                          <a:sym typeface="Calibri"/>
                        </a:rPr>
                        <a:t>12.5%</a:t>
                      </a:r>
                      <a:endParaRPr sz="1500">
                        <a:solidFill>
                          <a:srgbClr val="FFFFFF"/>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2:2:4"/>
                      </a:ext>
                    </a:extLst>
                  </a:tcPr>
                </a:tc>
                <a:tc>
                  <a:txBody>
                    <a:bodyPr/>
                    <a:lstStyle/>
                    <a:p>
                      <a:pPr indent="0" lvl="0" marL="0" rtl="0" algn="ctr">
                        <a:lnSpc>
                          <a:spcPct val="115000"/>
                        </a:lnSpc>
                        <a:spcBef>
                          <a:spcPts val="0"/>
                        </a:spcBef>
                        <a:spcAft>
                          <a:spcPts val="0"/>
                        </a:spcAft>
                        <a:buNone/>
                      </a:pPr>
                      <a:r>
                        <a:rPr lang="en-US" sz="1500">
                          <a:solidFill>
                            <a:srgbClr val="FFFFFF"/>
                          </a:solidFill>
                          <a:latin typeface="Calibri"/>
                          <a:ea typeface="Calibri"/>
                          <a:cs typeface="Calibri"/>
                          <a:sym typeface="Calibri"/>
                        </a:rPr>
                        <a:t>3.8%</a:t>
                      </a:r>
                      <a:endParaRPr sz="1500">
                        <a:solidFill>
                          <a:srgbClr val="FFFFFF"/>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2:2:5"/>
                      </a:ext>
                    </a:extLst>
                  </a:tcPr>
                </a:tc>
              </a:tr>
              <a:tr h="333375">
                <a:tc>
                  <a:txBody>
                    <a:bodyPr/>
                    <a:lstStyle/>
                    <a:p>
                      <a:pPr indent="0" lvl="0" marL="0" rtl="0" algn="ctr">
                        <a:lnSpc>
                          <a:spcPct val="115000"/>
                        </a:lnSpc>
                        <a:spcBef>
                          <a:spcPts val="0"/>
                        </a:spcBef>
                        <a:spcAft>
                          <a:spcPts val="0"/>
                        </a:spcAft>
                        <a:buNone/>
                      </a:pPr>
                      <a:r>
                        <a:rPr lang="en-US" sz="1500">
                          <a:solidFill>
                            <a:srgbClr val="FFFFFF"/>
                          </a:solidFill>
                          <a:latin typeface="Calibri"/>
                          <a:ea typeface="Calibri"/>
                          <a:cs typeface="Calibri"/>
                          <a:sym typeface="Calibri"/>
                        </a:rPr>
                        <a:t>3</a:t>
                      </a:r>
                      <a:endParaRPr sz="1500">
                        <a:solidFill>
                          <a:srgbClr val="FFFFFF"/>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2:3:0"/>
                      </a:ext>
                    </a:extLst>
                  </a:tcPr>
                </a:tc>
                <a:tc>
                  <a:txBody>
                    <a:bodyPr/>
                    <a:lstStyle/>
                    <a:p>
                      <a:pPr indent="0" lvl="0" marL="0" rtl="0" algn="l">
                        <a:lnSpc>
                          <a:spcPct val="115000"/>
                        </a:lnSpc>
                        <a:spcBef>
                          <a:spcPts val="0"/>
                        </a:spcBef>
                        <a:spcAft>
                          <a:spcPts val="0"/>
                        </a:spcAft>
                        <a:buNone/>
                      </a:pPr>
                      <a:r>
                        <a:rPr lang="en-US" sz="1500">
                          <a:solidFill>
                            <a:srgbClr val="FFFFFF"/>
                          </a:solidFill>
                          <a:latin typeface="Calibri"/>
                          <a:ea typeface="Calibri"/>
                          <a:cs typeface="Calibri"/>
                          <a:sym typeface="Calibri"/>
                        </a:rPr>
                        <a:t>The platform makes it easy for students to do assignments</a:t>
                      </a:r>
                      <a:endParaRPr sz="1500">
                        <a:solidFill>
                          <a:srgbClr val="FFFFFF"/>
                        </a:solidFill>
                        <a:latin typeface="Calibri"/>
                        <a:ea typeface="Calibri"/>
                        <a:cs typeface="Calibri"/>
                        <a:sym typeface="Calibri"/>
                      </a:endParaRPr>
                    </a:p>
                  </a:txBody>
                  <a:tcPr marT="19050" marB="19050" marR="28575" marL="28575" anchor="b">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2:3:1"/>
                      </a:ext>
                    </a:extLst>
                  </a:tcPr>
                </a:tc>
                <a:tc>
                  <a:txBody>
                    <a:bodyPr/>
                    <a:lstStyle/>
                    <a:p>
                      <a:pPr indent="0" lvl="0" marL="0" rtl="0" algn="ctr">
                        <a:lnSpc>
                          <a:spcPct val="115000"/>
                        </a:lnSpc>
                        <a:spcBef>
                          <a:spcPts val="0"/>
                        </a:spcBef>
                        <a:spcAft>
                          <a:spcPts val="0"/>
                        </a:spcAft>
                        <a:buNone/>
                      </a:pPr>
                      <a:r>
                        <a:rPr lang="en-US" sz="1500">
                          <a:solidFill>
                            <a:srgbClr val="FFFFFF"/>
                          </a:solidFill>
                          <a:latin typeface="Calibri"/>
                          <a:ea typeface="Calibri"/>
                          <a:cs typeface="Calibri"/>
                          <a:sym typeface="Calibri"/>
                        </a:rPr>
                        <a:t>18.8%</a:t>
                      </a:r>
                      <a:endParaRPr sz="1500">
                        <a:solidFill>
                          <a:srgbClr val="FFFFFF"/>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2:3:2"/>
                      </a:ext>
                    </a:extLst>
                  </a:tcPr>
                </a:tc>
                <a:tc>
                  <a:txBody>
                    <a:bodyPr/>
                    <a:lstStyle/>
                    <a:p>
                      <a:pPr indent="0" lvl="0" marL="0" rtl="0" algn="ctr">
                        <a:lnSpc>
                          <a:spcPct val="115000"/>
                        </a:lnSpc>
                        <a:spcBef>
                          <a:spcPts val="0"/>
                        </a:spcBef>
                        <a:spcAft>
                          <a:spcPts val="0"/>
                        </a:spcAft>
                        <a:buNone/>
                      </a:pPr>
                      <a:r>
                        <a:rPr lang="en-US" sz="1500">
                          <a:solidFill>
                            <a:srgbClr val="FFFFFF"/>
                          </a:solidFill>
                          <a:latin typeface="Calibri"/>
                          <a:ea typeface="Calibri"/>
                          <a:cs typeface="Calibri"/>
                          <a:sym typeface="Calibri"/>
                        </a:rPr>
                        <a:t>48.8%</a:t>
                      </a:r>
                      <a:endParaRPr sz="1500">
                        <a:solidFill>
                          <a:srgbClr val="FFFFFF"/>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2:3:3"/>
                      </a:ext>
                    </a:extLst>
                  </a:tcPr>
                </a:tc>
                <a:tc>
                  <a:txBody>
                    <a:bodyPr/>
                    <a:lstStyle/>
                    <a:p>
                      <a:pPr indent="0" lvl="0" marL="0" rtl="0" algn="ctr">
                        <a:lnSpc>
                          <a:spcPct val="115000"/>
                        </a:lnSpc>
                        <a:spcBef>
                          <a:spcPts val="0"/>
                        </a:spcBef>
                        <a:spcAft>
                          <a:spcPts val="0"/>
                        </a:spcAft>
                        <a:buNone/>
                      </a:pPr>
                      <a:r>
                        <a:rPr lang="en-US" sz="1500">
                          <a:solidFill>
                            <a:srgbClr val="FFFFFF"/>
                          </a:solidFill>
                          <a:latin typeface="Calibri"/>
                          <a:ea typeface="Calibri"/>
                          <a:cs typeface="Calibri"/>
                          <a:sym typeface="Calibri"/>
                        </a:rPr>
                        <a:t>25.0%</a:t>
                      </a:r>
                      <a:endParaRPr sz="1500">
                        <a:solidFill>
                          <a:srgbClr val="FFFFFF"/>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2:3:4"/>
                      </a:ext>
                    </a:extLst>
                  </a:tcPr>
                </a:tc>
                <a:tc>
                  <a:txBody>
                    <a:bodyPr/>
                    <a:lstStyle/>
                    <a:p>
                      <a:pPr indent="0" lvl="0" marL="0" rtl="0" algn="ctr">
                        <a:lnSpc>
                          <a:spcPct val="115000"/>
                        </a:lnSpc>
                        <a:spcBef>
                          <a:spcPts val="0"/>
                        </a:spcBef>
                        <a:spcAft>
                          <a:spcPts val="0"/>
                        </a:spcAft>
                        <a:buNone/>
                      </a:pPr>
                      <a:r>
                        <a:rPr lang="en-US" sz="1500">
                          <a:solidFill>
                            <a:srgbClr val="FFFFFF"/>
                          </a:solidFill>
                          <a:latin typeface="Calibri"/>
                          <a:ea typeface="Calibri"/>
                          <a:cs typeface="Calibri"/>
                          <a:sym typeface="Calibri"/>
                        </a:rPr>
                        <a:t>7.5%</a:t>
                      </a:r>
                      <a:endParaRPr sz="1500">
                        <a:solidFill>
                          <a:srgbClr val="FFFFFF"/>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2:3:5"/>
                      </a:ext>
                    </a:extLst>
                  </a:tcPr>
                </a:tc>
              </a:tr>
            </a:tbl>
          </a:graphicData>
        </a:graphic>
      </p:graphicFrame>
      <p:sp>
        <p:nvSpPr>
          <p:cNvPr id="133" name="Google Shape;133;p5"/>
          <p:cNvSpPr txBox="1"/>
          <p:nvPr>
            <p:ph idx="1" type="body"/>
          </p:nvPr>
        </p:nvSpPr>
        <p:spPr>
          <a:xfrm>
            <a:off x="579575" y="3738850"/>
            <a:ext cx="10515600" cy="4410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lt1"/>
              </a:buClr>
              <a:buSzPts val="2000"/>
              <a:buNone/>
            </a:pPr>
            <a:r>
              <a:rPr lang="en-US" sz="2000">
                <a:solidFill>
                  <a:schemeClr val="lt1"/>
                </a:solidFill>
              </a:rPr>
              <a:t>Students' Perception of delivery of learning materials</a:t>
            </a:r>
            <a:endParaRPr sz="2000">
              <a:solidFill>
                <a:schemeClr val="lt1"/>
              </a:solidFill>
            </a:endParaRPr>
          </a:p>
        </p:txBody>
      </p:sp>
      <p:graphicFrame>
        <p:nvGraphicFramePr>
          <p:cNvPr id="134" name="Google Shape;134;p5"/>
          <p:cNvGraphicFramePr/>
          <p:nvPr/>
        </p:nvGraphicFramePr>
        <p:xfrm>
          <a:off x="668800" y="4291075"/>
          <a:ext cx="3000000" cy="3000000"/>
        </p:xfrm>
        <a:graphic>
          <a:graphicData uri="http://schemas.openxmlformats.org/drawingml/2006/table">
            <a:tbl>
              <a:tblPr>
                <a:noFill/>
                <a:tableStyleId>{236D2B48-7862-41F1-8696-262A9D58549A}</a:tableStyleId>
              </a:tblPr>
              <a:tblGrid>
                <a:gridCol w="809600"/>
                <a:gridCol w="5741300"/>
                <a:gridCol w="958825"/>
                <a:gridCol w="892150"/>
                <a:gridCol w="1187425"/>
                <a:gridCol w="1187425"/>
              </a:tblGrid>
              <a:tr h="276225">
                <a:tc>
                  <a:txBody>
                    <a:bodyPr/>
                    <a:lstStyle/>
                    <a:p>
                      <a:pPr indent="0" lvl="0" marL="0" rtl="0" algn="ctr">
                        <a:lnSpc>
                          <a:spcPct val="115000"/>
                        </a:lnSpc>
                        <a:spcBef>
                          <a:spcPts val="0"/>
                        </a:spcBef>
                        <a:spcAft>
                          <a:spcPts val="0"/>
                        </a:spcAft>
                        <a:buNone/>
                      </a:pPr>
                      <a:r>
                        <a:rPr b="1" lang="en-US" sz="1500">
                          <a:solidFill>
                            <a:srgbClr val="FFFFFF"/>
                          </a:solidFill>
                          <a:latin typeface="Calibri"/>
                          <a:ea typeface="Calibri"/>
                          <a:cs typeface="Calibri"/>
                          <a:sym typeface="Calibri"/>
                        </a:rPr>
                        <a:t>No</a:t>
                      </a:r>
                      <a:endParaRPr b="1" sz="1500">
                        <a:solidFill>
                          <a:srgbClr val="FFFFFF"/>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4:0:0"/>
                      </a:ext>
                    </a:extLst>
                  </a:tcPr>
                </a:tc>
                <a:tc>
                  <a:txBody>
                    <a:bodyPr/>
                    <a:lstStyle/>
                    <a:p>
                      <a:pPr indent="0" lvl="0" marL="0" rtl="0" algn="ctr">
                        <a:lnSpc>
                          <a:spcPct val="115000"/>
                        </a:lnSpc>
                        <a:spcBef>
                          <a:spcPts val="0"/>
                        </a:spcBef>
                        <a:spcAft>
                          <a:spcPts val="0"/>
                        </a:spcAft>
                        <a:buNone/>
                      </a:pPr>
                      <a:r>
                        <a:rPr b="1" lang="en-US" sz="1500">
                          <a:solidFill>
                            <a:srgbClr val="FFFFFF"/>
                          </a:solidFill>
                          <a:latin typeface="Calibri"/>
                          <a:ea typeface="Calibri"/>
                          <a:cs typeface="Calibri"/>
                          <a:sym typeface="Calibri"/>
                        </a:rPr>
                        <a:t>Statements</a:t>
                      </a:r>
                      <a:endParaRPr b="1" sz="1500">
                        <a:solidFill>
                          <a:srgbClr val="FFFFFF"/>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4:0:1"/>
                      </a:ext>
                    </a:extLst>
                  </a:tcPr>
                </a:tc>
                <a:tc>
                  <a:txBody>
                    <a:bodyPr/>
                    <a:lstStyle/>
                    <a:p>
                      <a:pPr indent="0" lvl="0" marL="0" rtl="0" algn="ctr">
                        <a:lnSpc>
                          <a:spcPct val="115000"/>
                        </a:lnSpc>
                        <a:spcBef>
                          <a:spcPts val="0"/>
                        </a:spcBef>
                        <a:spcAft>
                          <a:spcPts val="0"/>
                        </a:spcAft>
                        <a:buNone/>
                      </a:pPr>
                      <a:r>
                        <a:rPr b="1" lang="en-US" sz="1500">
                          <a:solidFill>
                            <a:srgbClr val="FFFFFF"/>
                          </a:solidFill>
                          <a:latin typeface="Calibri"/>
                          <a:ea typeface="Calibri"/>
                          <a:cs typeface="Calibri"/>
                          <a:sym typeface="Calibri"/>
                        </a:rPr>
                        <a:t>Strongly Agree</a:t>
                      </a:r>
                      <a:endParaRPr b="1" sz="1500">
                        <a:solidFill>
                          <a:srgbClr val="FFFFFF"/>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4:0:2"/>
                      </a:ext>
                    </a:extLst>
                  </a:tcPr>
                </a:tc>
                <a:tc>
                  <a:txBody>
                    <a:bodyPr/>
                    <a:lstStyle/>
                    <a:p>
                      <a:pPr indent="0" lvl="0" marL="0" rtl="0" algn="ctr">
                        <a:lnSpc>
                          <a:spcPct val="115000"/>
                        </a:lnSpc>
                        <a:spcBef>
                          <a:spcPts val="0"/>
                        </a:spcBef>
                        <a:spcAft>
                          <a:spcPts val="0"/>
                        </a:spcAft>
                        <a:buNone/>
                      </a:pPr>
                      <a:r>
                        <a:rPr b="1" lang="en-US" sz="1500">
                          <a:solidFill>
                            <a:srgbClr val="FFFFFF"/>
                          </a:solidFill>
                          <a:latin typeface="Calibri"/>
                          <a:ea typeface="Calibri"/>
                          <a:cs typeface="Calibri"/>
                          <a:sym typeface="Calibri"/>
                        </a:rPr>
                        <a:t>Agree</a:t>
                      </a:r>
                      <a:endParaRPr b="1" sz="1500">
                        <a:solidFill>
                          <a:srgbClr val="FFFFFF"/>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4:0:3"/>
                      </a:ext>
                    </a:extLst>
                  </a:tcPr>
                </a:tc>
                <a:tc>
                  <a:txBody>
                    <a:bodyPr/>
                    <a:lstStyle/>
                    <a:p>
                      <a:pPr indent="0" lvl="0" marL="0" rtl="0" algn="ctr">
                        <a:lnSpc>
                          <a:spcPct val="115000"/>
                        </a:lnSpc>
                        <a:spcBef>
                          <a:spcPts val="0"/>
                        </a:spcBef>
                        <a:spcAft>
                          <a:spcPts val="0"/>
                        </a:spcAft>
                        <a:buNone/>
                      </a:pPr>
                      <a:r>
                        <a:rPr b="1" lang="en-US" sz="1500">
                          <a:solidFill>
                            <a:srgbClr val="FFFFFF"/>
                          </a:solidFill>
                          <a:latin typeface="Calibri"/>
                          <a:ea typeface="Calibri"/>
                          <a:cs typeface="Calibri"/>
                          <a:sym typeface="Calibri"/>
                        </a:rPr>
                        <a:t>Disagree</a:t>
                      </a:r>
                      <a:endParaRPr b="1" sz="1500">
                        <a:solidFill>
                          <a:srgbClr val="FFFFFF"/>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4:0:4"/>
                      </a:ext>
                    </a:extLst>
                  </a:tcPr>
                </a:tc>
                <a:tc>
                  <a:txBody>
                    <a:bodyPr/>
                    <a:lstStyle/>
                    <a:p>
                      <a:pPr indent="0" lvl="0" marL="0" rtl="0" algn="ctr">
                        <a:lnSpc>
                          <a:spcPct val="115000"/>
                        </a:lnSpc>
                        <a:spcBef>
                          <a:spcPts val="0"/>
                        </a:spcBef>
                        <a:spcAft>
                          <a:spcPts val="0"/>
                        </a:spcAft>
                        <a:buNone/>
                      </a:pPr>
                      <a:r>
                        <a:rPr b="1" lang="en-US" sz="1500">
                          <a:solidFill>
                            <a:srgbClr val="FFFFFF"/>
                          </a:solidFill>
                          <a:latin typeface="Calibri"/>
                          <a:ea typeface="Calibri"/>
                          <a:cs typeface="Calibri"/>
                          <a:sym typeface="Calibri"/>
                        </a:rPr>
                        <a:t>Strongly Disagree</a:t>
                      </a:r>
                      <a:endParaRPr b="1" sz="1500">
                        <a:solidFill>
                          <a:srgbClr val="FFFFFF"/>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4:0:5"/>
                      </a:ext>
                    </a:extLst>
                  </a:tcPr>
                </a:tc>
              </a:tr>
              <a:tr h="333375">
                <a:tc>
                  <a:txBody>
                    <a:bodyPr/>
                    <a:lstStyle/>
                    <a:p>
                      <a:pPr indent="0" lvl="0" marL="0" rtl="0" algn="ctr">
                        <a:lnSpc>
                          <a:spcPct val="115000"/>
                        </a:lnSpc>
                        <a:spcBef>
                          <a:spcPts val="0"/>
                        </a:spcBef>
                        <a:spcAft>
                          <a:spcPts val="0"/>
                        </a:spcAft>
                        <a:buNone/>
                      </a:pPr>
                      <a:r>
                        <a:rPr lang="en-US" sz="1500">
                          <a:solidFill>
                            <a:srgbClr val="FFFFFF"/>
                          </a:solidFill>
                          <a:latin typeface="Calibri"/>
                          <a:ea typeface="Calibri"/>
                          <a:cs typeface="Calibri"/>
                          <a:sym typeface="Calibri"/>
                        </a:rPr>
                        <a:t>1</a:t>
                      </a:r>
                      <a:endParaRPr sz="1500">
                        <a:solidFill>
                          <a:srgbClr val="FFFFFF"/>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4:1:0"/>
                      </a:ext>
                    </a:extLst>
                  </a:tcPr>
                </a:tc>
                <a:tc>
                  <a:txBody>
                    <a:bodyPr/>
                    <a:lstStyle/>
                    <a:p>
                      <a:pPr indent="0" lvl="0" marL="0" rtl="0" algn="l">
                        <a:lnSpc>
                          <a:spcPct val="115000"/>
                        </a:lnSpc>
                        <a:spcBef>
                          <a:spcPts val="0"/>
                        </a:spcBef>
                        <a:spcAft>
                          <a:spcPts val="0"/>
                        </a:spcAft>
                        <a:buNone/>
                      </a:pPr>
                      <a:r>
                        <a:rPr lang="en-US" sz="1500">
                          <a:solidFill>
                            <a:schemeClr val="lt1"/>
                          </a:solidFill>
                          <a:latin typeface="Calibri"/>
                          <a:ea typeface="Calibri"/>
                          <a:cs typeface="Calibri"/>
                          <a:sym typeface="Calibri"/>
                        </a:rPr>
                        <a:t>The material presented by lecturers is easy to understand</a:t>
                      </a:r>
                      <a:endParaRPr sz="1500">
                        <a:solidFill>
                          <a:schemeClr val="lt1"/>
                        </a:solidFill>
                        <a:latin typeface="Calibri"/>
                        <a:ea typeface="Calibri"/>
                        <a:cs typeface="Calibri"/>
                        <a:sym typeface="Calibri"/>
                      </a:endParaRPr>
                    </a:p>
                  </a:txBody>
                  <a:tcPr marT="19050" marB="19050" marR="28575" marL="28575" anchor="b">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4:1:1"/>
                      </a:ext>
                    </a:extLst>
                  </a:tcPr>
                </a:tc>
                <a:tc>
                  <a:txBody>
                    <a:bodyPr/>
                    <a:lstStyle/>
                    <a:p>
                      <a:pPr indent="0" lvl="0" marL="0" rtl="0" algn="ctr">
                        <a:lnSpc>
                          <a:spcPct val="115000"/>
                        </a:lnSpc>
                        <a:spcBef>
                          <a:spcPts val="0"/>
                        </a:spcBef>
                        <a:spcAft>
                          <a:spcPts val="0"/>
                        </a:spcAft>
                        <a:buNone/>
                      </a:pPr>
                      <a:r>
                        <a:rPr lang="en-US" sz="1500">
                          <a:solidFill>
                            <a:schemeClr val="lt1"/>
                          </a:solidFill>
                          <a:latin typeface="Calibri"/>
                          <a:ea typeface="Calibri"/>
                          <a:cs typeface="Calibri"/>
                          <a:sym typeface="Calibri"/>
                        </a:rPr>
                        <a:t>12.5%</a:t>
                      </a:r>
                      <a:endParaRPr sz="1500">
                        <a:solidFill>
                          <a:schemeClr val="lt1"/>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4:1:2"/>
                      </a:ext>
                    </a:extLst>
                  </a:tcPr>
                </a:tc>
                <a:tc>
                  <a:txBody>
                    <a:bodyPr/>
                    <a:lstStyle/>
                    <a:p>
                      <a:pPr indent="0" lvl="0" marL="0" rtl="0" algn="ctr">
                        <a:lnSpc>
                          <a:spcPct val="115000"/>
                        </a:lnSpc>
                        <a:spcBef>
                          <a:spcPts val="0"/>
                        </a:spcBef>
                        <a:spcAft>
                          <a:spcPts val="0"/>
                        </a:spcAft>
                        <a:buNone/>
                      </a:pPr>
                      <a:r>
                        <a:rPr lang="en-US" sz="1500">
                          <a:solidFill>
                            <a:schemeClr val="lt1"/>
                          </a:solidFill>
                          <a:latin typeface="Calibri"/>
                          <a:ea typeface="Calibri"/>
                          <a:cs typeface="Calibri"/>
                          <a:sym typeface="Calibri"/>
                        </a:rPr>
                        <a:t>33.8%</a:t>
                      </a:r>
                      <a:endParaRPr sz="1500">
                        <a:solidFill>
                          <a:schemeClr val="lt1"/>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4:1:3"/>
                      </a:ext>
                    </a:extLst>
                  </a:tcPr>
                </a:tc>
                <a:tc>
                  <a:txBody>
                    <a:bodyPr/>
                    <a:lstStyle/>
                    <a:p>
                      <a:pPr indent="0" lvl="0" marL="0" rtl="0" algn="ctr">
                        <a:lnSpc>
                          <a:spcPct val="115000"/>
                        </a:lnSpc>
                        <a:spcBef>
                          <a:spcPts val="0"/>
                        </a:spcBef>
                        <a:spcAft>
                          <a:spcPts val="0"/>
                        </a:spcAft>
                        <a:buNone/>
                      </a:pPr>
                      <a:r>
                        <a:rPr lang="en-US" sz="1500">
                          <a:solidFill>
                            <a:schemeClr val="lt1"/>
                          </a:solidFill>
                          <a:latin typeface="Calibri"/>
                          <a:ea typeface="Calibri"/>
                          <a:cs typeface="Calibri"/>
                          <a:sym typeface="Calibri"/>
                        </a:rPr>
                        <a:t>41.3%</a:t>
                      </a:r>
                      <a:endParaRPr sz="1500">
                        <a:solidFill>
                          <a:schemeClr val="lt1"/>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4:1:4"/>
                      </a:ext>
                    </a:extLst>
                  </a:tcPr>
                </a:tc>
                <a:tc>
                  <a:txBody>
                    <a:bodyPr/>
                    <a:lstStyle/>
                    <a:p>
                      <a:pPr indent="0" lvl="0" marL="0" rtl="0" algn="ctr">
                        <a:lnSpc>
                          <a:spcPct val="115000"/>
                        </a:lnSpc>
                        <a:spcBef>
                          <a:spcPts val="0"/>
                        </a:spcBef>
                        <a:spcAft>
                          <a:spcPts val="0"/>
                        </a:spcAft>
                        <a:buNone/>
                      </a:pPr>
                      <a:r>
                        <a:rPr lang="en-US" sz="1500">
                          <a:solidFill>
                            <a:schemeClr val="lt1"/>
                          </a:solidFill>
                          <a:latin typeface="Calibri"/>
                          <a:ea typeface="Calibri"/>
                          <a:cs typeface="Calibri"/>
                          <a:sym typeface="Calibri"/>
                        </a:rPr>
                        <a:t>12.5%</a:t>
                      </a:r>
                      <a:endParaRPr sz="1500">
                        <a:solidFill>
                          <a:schemeClr val="lt1"/>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4:1:5"/>
                      </a:ext>
                    </a:extLst>
                  </a:tcPr>
                </a:tc>
              </a:tr>
              <a:tr h="333375">
                <a:tc>
                  <a:txBody>
                    <a:bodyPr/>
                    <a:lstStyle/>
                    <a:p>
                      <a:pPr indent="0" lvl="0" marL="0" rtl="0" algn="ctr">
                        <a:lnSpc>
                          <a:spcPct val="115000"/>
                        </a:lnSpc>
                        <a:spcBef>
                          <a:spcPts val="0"/>
                        </a:spcBef>
                        <a:spcAft>
                          <a:spcPts val="0"/>
                        </a:spcAft>
                        <a:buNone/>
                      </a:pPr>
                      <a:r>
                        <a:rPr lang="en-US" sz="1500">
                          <a:solidFill>
                            <a:srgbClr val="FFFFFF"/>
                          </a:solidFill>
                          <a:latin typeface="Calibri"/>
                          <a:ea typeface="Calibri"/>
                          <a:cs typeface="Calibri"/>
                          <a:sym typeface="Calibri"/>
                        </a:rPr>
                        <a:t>2</a:t>
                      </a:r>
                      <a:endParaRPr sz="1500">
                        <a:solidFill>
                          <a:srgbClr val="FFFFFF"/>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4:2:0"/>
                      </a:ext>
                    </a:extLst>
                  </a:tcPr>
                </a:tc>
                <a:tc>
                  <a:txBody>
                    <a:bodyPr/>
                    <a:lstStyle/>
                    <a:p>
                      <a:pPr indent="0" lvl="0" marL="0" rtl="0" algn="l">
                        <a:lnSpc>
                          <a:spcPct val="115000"/>
                        </a:lnSpc>
                        <a:spcBef>
                          <a:spcPts val="0"/>
                        </a:spcBef>
                        <a:spcAft>
                          <a:spcPts val="0"/>
                        </a:spcAft>
                        <a:buNone/>
                      </a:pPr>
                      <a:r>
                        <a:rPr lang="en-US" sz="1500">
                          <a:solidFill>
                            <a:schemeClr val="lt1"/>
                          </a:solidFill>
                          <a:latin typeface="Calibri"/>
                          <a:ea typeface="Calibri"/>
                          <a:cs typeface="Calibri"/>
                          <a:sym typeface="Calibri"/>
                        </a:rPr>
                        <a:t>The material presented by lecturers is easily accessible</a:t>
                      </a:r>
                      <a:endParaRPr sz="1500">
                        <a:solidFill>
                          <a:schemeClr val="lt1"/>
                        </a:solidFill>
                        <a:latin typeface="Calibri"/>
                        <a:ea typeface="Calibri"/>
                        <a:cs typeface="Calibri"/>
                        <a:sym typeface="Calibri"/>
                      </a:endParaRPr>
                    </a:p>
                  </a:txBody>
                  <a:tcPr marT="19050" marB="19050" marR="28575" marL="28575" anchor="b">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4:2:1"/>
                      </a:ext>
                    </a:extLst>
                  </a:tcPr>
                </a:tc>
                <a:tc>
                  <a:txBody>
                    <a:bodyPr/>
                    <a:lstStyle/>
                    <a:p>
                      <a:pPr indent="0" lvl="0" marL="0" rtl="0" algn="ctr">
                        <a:lnSpc>
                          <a:spcPct val="115000"/>
                        </a:lnSpc>
                        <a:spcBef>
                          <a:spcPts val="0"/>
                        </a:spcBef>
                        <a:spcAft>
                          <a:spcPts val="0"/>
                        </a:spcAft>
                        <a:buNone/>
                      </a:pPr>
                      <a:r>
                        <a:rPr lang="en-US" sz="1500">
                          <a:solidFill>
                            <a:schemeClr val="lt1"/>
                          </a:solidFill>
                          <a:latin typeface="Calibri"/>
                          <a:ea typeface="Calibri"/>
                          <a:cs typeface="Calibri"/>
                          <a:sym typeface="Calibri"/>
                        </a:rPr>
                        <a:t>28.7%</a:t>
                      </a:r>
                      <a:endParaRPr sz="1500">
                        <a:solidFill>
                          <a:schemeClr val="lt1"/>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4:2:2"/>
                      </a:ext>
                    </a:extLst>
                  </a:tcPr>
                </a:tc>
                <a:tc>
                  <a:txBody>
                    <a:bodyPr/>
                    <a:lstStyle/>
                    <a:p>
                      <a:pPr indent="0" lvl="0" marL="0" rtl="0" algn="ctr">
                        <a:lnSpc>
                          <a:spcPct val="115000"/>
                        </a:lnSpc>
                        <a:spcBef>
                          <a:spcPts val="0"/>
                        </a:spcBef>
                        <a:spcAft>
                          <a:spcPts val="0"/>
                        </a:spcAft>
                        <a:buNone/>
                      </a:pPr>
                      <a:r>
                        <a:rPr lang="en-US" sz="1500">
                          <a:solidFill>
                            <a:schemeClr val="lt1"/>
                          </a:solidFill>
                          <a:latin typeface="Calibri"/>
                          <a:ea typeface="Calibri"/>
                          <a:cs typeface="Calibri"/>
                          <a:sym typeface="Calibri"/>
                        </a:rPr>
                        <a:t>56.3%</a:t>
                      </a:r>
                      <a:endParaRPr sz="1500">
                        <a:solidFill>
                          <a:schemeClr val="lt1"/>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4:2:3"/>
                      </a:ext>
                    </a:extLst>
                  </a:tcPr>
                </a:tc>
                <a:tc>
                  <a:txBody>
                    <a:bodyPr/>
                    <a:lstStyle/>
                    <a:p>
                      <a:pPr indent="0" lvl="0" marL="0" rtl="0" algn="ctr">
                        <a:lnSpc>
                          <a:spcPct val="115000"/>
                        </a:lnSpc>
                        <a:spcBef>
                          <a:spcPts val="0"/>
                        </a:spcBef>
                        <a:spcAft>
                          <a:spcPts val="0"/>
                        </a:spcAft>
                        <a:buNone/>
                      </a:pPr>
                      <a:r>
                        <a:rPr lang="en-US" sz="1500">
                          <a:solidFill>
                            <a:schemeClr val="lt1"/>
                          </a:solidFill>
                          <a:latin typeface="Calibri"/>
                          <a:ea typeface="Calibri"/>
                          <a:cs typeface="Calibri"/>
                          <a:sym typeface="Calibri"/>
                        </a:rPr>
                        <a:t>11.3%</a:t>
                      </a:r>
                      <a:endParaRPr sz="1500">
                        <a:solidFill>
                          <a:schemeClr val="lt1"/>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4:2:4"/>
                      </a:ext>
                    </a:extLst>
                  </a:tcPr>
                </a:tc>
                <a:tc>
                  <a:txBody>
                    <a:bodyPr/>
                    <a:lstStyle/>
                    <a:p>
                      <a:pPr indent="0" lvl="0" marL="0" rtl="0" algn="ctr">
                        <a:lnSpc>
                          <a:spcPct val="115000"/>
                        </a:lnSpc>
                        <a:spcBef>
                          <a:spcPts val="0"/>
                        </a:spcBef>
                        <a:spcAft>
                          <a:spcPts val="0"/>
                        </a:spcAft>
                        <a:buNone/>
                      </a:pPr>
                      <a:r>
                        <a:rPr lang="en-US" sz="1500">
                          <a:solidFill>
                            <a:schemeClr val="lt1"/>
                          </a:solidFill>
                          <a:latin typeface="Calibri"/>
                          <a:ea typeface="Calibri"/>
                          <a:cs typeface="Calibri"/>
                          <a:sym typeface="Calibri"/>
                        </a:rPr>
                        <a:t>3.8%</a:t>
                      </a:r>
                      <a:endParaRPr sz="1500">
                        <a:solidFill>
                          <a:schemeClr val="lt1"/>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4:2:5"/>
                      </a:ext>
                    </a:extLst>
                  </a:tcPr>
                </a:tc>
              </a:tr>
              <a:tr h="333375">
                <a:tc>
                  <a:txBody>
                    <a:bodyPr/>
                    <a:lstStyle/>
                    <a:p>
                      <a:pPr indent="0" lvl="0" marL="0" rtl="0" algn="ctr">
                        <a:lnSpc>
                          <a:spcPct val="115000"/>
                        </a:lnSpc>
                        <a:spcBef>
                          <a:spcPts val="0"/>
                        </a:spcBef>
                        <a:spcAft>
                          <a:spcPts val="0"/>
                        </a:spcAft>
                        <a:buNone/>
                      </a:pPr>
                      <a:r>
                        <a:rPr lang="en-US" sz="1500">
                          <a:solidFill>
                            <a:srgbClr val="FFFFFF"/>
                          </a:solidFill>
                          <a:latin typeface="Calibri"/>
                          <a:ea typeface="Calibri"/>
                          <a:cs typeface="Calibri"/>
                          <a:sym typeface="Calibri"/>
                        </a:rPr>
                        <a:t>3</a:t>
                      </a:r>
                      <a:endParaRPr sz="1500">
                        <a:solidFill>
                          <a:srgbClr val="FFFFFF"/>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4:3:0"/>
                      </a:ext>
                    </a:extLst>
                  </a:tcPr>
                </a:tc>
                <a:tc>
                  <a:txBody>
                    <a:bodyPr/>
                    <a:lstStyle/>
                    <a:p>
                      <a:pPr indent="0" lvl="0" marL="0" rtl="0" algn="l">
                        <a:lnSpc>
                          <a:spcPct val="115000"/>
                        </a:lnSpc>
                        <a:spcBef>
                          <a:spcPts val="0"/>
                        </a:spcBef>
                        <a:spcAft>
                          <a:spcPts val="0"/>
                        </a:spcAft>
                        <a:buNone/>
                      </a:pPr>
                      <a:r>
                        <a:rPr lang="en-US" sz="1500">
                          <a:solidFill>
                            <a:schemeClr val="lt1"/>
                          </a:solidFill>
                          <a:latin typeface="Calibri"/>
                          <a:ea typeface="Calibri"/>
                          <a:cs typeface="Calibri"/>
                          <a:sym typeface="Calibri"/>
                        </a:rPr>
                        <a:t>The material presented by lecturers is interesting</a:t>
                      </a:r>
                      <a:endParaRPr sz="1500">
                        <a:solidFill>
                          <a:schemeClr val="lt1"/>
                        </a:solidFill>
                        <a:latin typeface="Calibri"/>
                        <a:ea typeface="Calibri"/>
                        <a:cs typeface="Calibri"/>
                        <a:sym typeface="Calibri"/>
                      </a:endParaRPr>
                    </a:p>
                  </a:txBody>
                  <a:tcPr marT="19050" marB="19050" marR="28575" marL="28575" anchor="b">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4:3:1"/>
                      </a:ext>
                    </a:extLst>
                  </a:tcPr>
                </a:tc>
                <a:tc>
                  <a:txBody>
                    <a:bodyPr/>
                    <a:lstStyle/>
                    <a:p>
                      <a:pPr indent="0" lvl="0" marL="0" rtl="0" algn="ctr">
                        <a:lnSpc>
                          <a:spcPct val="115000"/>
                        </a:lnSpc>
                        <a:spcBef>
                          <a:spcPts val="0"/>
                        </a:spcBef>
                        <a:spcAft>
                          <a:spcPts val="0"/>
                        </a:spcAft>
                        <a:buNone/>
                      </a:pPr>
                      <a:r>
                        <a:rPr lang="en-US" sz="1500">
                          <a:solidFill>
                            <a:schemeClr val="lt1"/>
                          </a:solidFill>
                          <a:latin typeface="Calibri"/>
                          <a:ea typeface="Calibri"/>
                          <a:cs typeface="Calibri"/>
                          <a:sym typeface="Calibri"/>
                        </a:rPr>
                        <a:t>17.5%</a:t>
                      </a:r>
                      <a:endParaRPr sz="1500">
                        <a:solidFill>
                          <a:schemeClr val="lt1"/>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4:3:2"/>
                      </a:ext>
                    </a:extLst>
                  </a:tcPr>
                </a:tc>
                <a:tc>
                  <a:txBody>
                    <a:bodyPr/>
                    <a:lstStyle/>
                    <a:p>
                      <a:pPr indent="0" lvl="0" marL="0" rtl="0" algn="ctr">
                        <a:lnSpc>
                          <a:spcPct val="115000"/>
                        </a:lnSpc>
                        <a:spcBef>
                          <a:spcPts val="0"/>
                        </a:spcBef>
                        <a:spcAft>
                          <a:spcPts val="0"/>
                        </a:spcAft>
                        <a:buNone/>
                      </a:pPr>
                      <a:r>
                        <a:rPr lang="en-US" sz="1500">
                          <a:solidFill>
                            <a:schemeClr val="lt1"/>
                          </a:solidFill>
                          <a:latin typeface="Calibri"/>
                          <a:ea typeface="Calibri"/>
                          <a:cs typeface="Calibri"/>
                          <a:sym typeface="Calibri"/>
                        </a:rPr>
                        <a:t>36.3%</a:t>
                      </a:r>
                      <a:endParaRPr sz="1500">
                        <a:solidFill>
                          <a:schemeClr val="lt1"/>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4:3:3"/>
                      </a:ext>
                    </a:extLst>
                  </a:tcPr>
                </a:tc>
                <a:tc>
                  <a:txBody>
                    <a:bodyPr/>
                    <a:lstStyle/>
                    <a:p>
                      <a:pPr indent="0" lvl="0" marL="0" rtl="0" algn="ctr">
                        <a:lnSpc>
                          <a:spcPct val="115000"/>
                        </a:lnSpc>
                        <a:spcBef>
                          <a:spcPts val="0"/>
                        </a:spcBef>
                        <a:spcAft>
                          <a:spcPts val="0"/>
                        </a:spcAft>
                        <a:buNone/>
                      </a:pPr>
                      <a:r>
                        <a:rPr lang="en-US" sz="1500">
                          <a:solidFill>
                            <a:schemeClr val="lt1"/>
                          </a:solidFill>
                          <a:latin typeface="Calibri"/>
                          <a:ea typeface="Calibri"/>
                          <a:cs typeface="Calibri"/>
                          <a:sym typeface="Calibri"/>
                        </a:rPr>
                        <a:t>33.8%</a:t>
                      </a:r>
                      <a:endParaRPr sz="1500">
                        <a:solidFill>
                          <a:schemeClr val="lt1"/>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4:3:4"/>
                      </a:ext>
                    </a:extLst>
                  </a:tcPr>
                </a:tc>
                <a:tc>
                  <a:txBody>
                    <a:bodyPr/>
                    <a:lstStyle/>
                    <a:p>
                      <a:pPr indent="0" lvl="0" marL="0" rtl="0" algn="ctr">
                        <a:lnSpc>
                          <a:spcPct val="115000"/>
                        </a:lnSpc>
                        <a:spcBef>
                          <a:spcPts val="0"/>
                        </a:spcBef>
                        <a:spcAft>
                          <a:spcPts val="0"/>
                        </a:spcAft>
                        <a:buNone/>
                      </a:pPr>
                      <a:r>
                        <a:rPr lang="en-US" sz="1500">
                          <a:solidFill>
                            <a:schemeClr val="lt1"/>
                          </a:solidFill>
                          <a:latin typeface="Calibri"/>
                          <a:ea typeface="Calibri"/>
                          <a:cs typeface="Calibri"/>
                          <a:sym typeface="Calibri"/>
                        </a:rPr>
                        <a:t>12.5%</a:t>
                      </a:r>
                      <a:endParaRPr sz="1500">
                        <a:solidFill>
                          <a:schemeClr val="lt1"/>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34:3:5"/>
                      </a:ext>
                    </a:extLst>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g237e5c9953c_0_14"/>
          <p:cNvSpPr txBox="1"/>
          <p:nvPr>
            <p:ph type="title"/>
          </p:nvPr>
        </p:nvSpPr>
        <p:spPr>
          <a:xfrm>
            <a:off x="579582" y="803564"/>
            <a:ext cx="10515600" cy="5730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lt1"/>
              </a:buClr>
              <a:buSzPct val="100000"/>
              <a:buFont typeface="Calibri"/>
              <a:buNone/>
            </a:pPr>
            <a:r>
              <a:rPr b="1" lang="en-US">
                <a:solidFill>
                  <a:schemeClr val="lt1"/>
                </a:solidFill>
              </a:rPr>
              <a:t>RESULTS</a:t>
            </a:r>
            <a:endParaRPr b="1">
              <a:solidFill>
                <a:schemeClr val="lt1"/>
              </a:solidFill>
              <a:latin typeface="Calibri"/>
              <a:ea typeface="Calibri"/>
              <a:cs typeface="Calibri"/>
              <a:sym typeface="Calibri"/>
            </a:endParaRPr>
          </a:p>
        </p:txBody>
      </p:sp>
      <p:sp>
        <p:nvSpPr>
          <p:cNvPr id="140" name="Google Shape;140;g237e5c9953c_0_14"/>
          <p:cNvSpPr txBox="1"/>
          <p:nvPr>
            <p:ph idx="1" type="body"/>
          </p:nvPr>
        </p:nvSpPr>
        <p:spPr>
          <a:xfrm>
            <a:off x="579575" y="1376650"/>
            <a:ext cx="10515600" cy="4410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lt1"/>
              </a:buClr>
              <a:buSzPts val="2000"/>
              <a:buNone/>
            </a:pPr>
            <a:r>
              <a:rPr lang="en-US" sz="2000">
                <a:solidFill>
                  <a:schemeClr val="lt1"/>
                </a:solidFill>
              </a:rPr>
              <a:t>Students' Perception of </a:t>
            </a:r>
            <a:r>
              <a:rPr lang="en-US" sz="2000">
                <a:solidFill>
                  <a:schemeClr val="lt1"/>
                </a:solidFill>
              </a:rPr>
              <a:t>The Use of Learning Media</a:t>
            </a:r>
            <a:endParaRPr sz="2000">
              <a:solidFill>
                <a:schemeClr val="lt1"/>
              </a:solidFill>
            </a:endParaRPr>
          </a:p>
        </p:txBody>
      </p:sp>
      <p:graphicFrame>
        <p:nvGraphicFramePr>
          <p:cNvPr id="141" name="Google Shape;141;g237e5c9953c_0_14"/>
          <p:cNvGraphicFramePr/>
          <p:nvPr/>
        </p:nvGraphicFramePr>
        <p:xfrm>
          <a:off x="668800" y="1928875"/>
          <a:ext cx="3000000" cy="3000000"/>
        </p:xfrm>
        <a:graphic>
          <a:graphicData uri="http://schemas.openxmlformats.org/drawingml/2006/table">
            <a:tbl>
              <a:tblPr>
                <a:noFill/>
                <a:tableStyleId>{236D2B48-7862-41F1-8696-262A9D58549A}</a:tableStyleId>
              </a:tblPr>
              <a:tblGrid>
                <a:gridCol w="809600"/>
                <a:gridCol w="5741300"/>
                <a:gridCol w="958825"/>
                <a:gridCol w="892150"/>
                <a:gridCol w="1187425"/>
                <a:gridCol w="1187425"/>
              </a:tblGrid>
              <a:tr h="276225">
                <a:tc>
                  <a:txBody>
                    <a:bodyPr/>
                    <a:lstStyle/>
                    <a:p>
                      <a:pPr indent="0" lvl="0" marL="0" rtl="0" algn="ctr">
                        <a:lnSpc>
                          <a:spcPct val="115000"/>
                        </a:lnSpc>
                        <a:spcBef>
                          <a:spcPts val="0"/>
                        </a:spcBef>
                        <a:spcAft>
                          <a:spcPts val="0"/>
                        </a:spcAft>
                        <a:buNone/>
                      </a:pPr>
                      <a:r>
                        <a:rPr b="1" lang="en-US" sz="1500">
                          <a:solidFill>
                            <a:srgbClr val="FFFFFF"/>
                          </a:solidFill>
                          <a:latin typeface="Calibri"/>
                          <a:ea typeface="Calibri"/>
                          <a:cs typeface="Calibri"/>
                          <a:sym typeface="Calibri"/>
                        </a:rPr>
                        <a:t>No</a:t>
                      </a:r>
                      <a:endParaRPr b="1" sz="1500">
                        <a:solidFill>
                          <a:srgbClr val="FFFFFF"/>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41:0:0"/>
                      </a:ext>
                    </a:extLst>
                  </a:tcPr>
                </a:tc>
                <a:tc>
                  <a:txBody>
                    <a:bodyPr/>
                    <a:lstStyle/>
                    <a:p>
                      <a:pPr indent="0" lvl="0" marL="0" rtl="0" algn="ctr">
                        <a:lnSpc>
                          <a:spcPct val="115000"/>
                        </a:lnSpc>
                        <a:spcBef>
                          <a:spcPts val="0"/>
                        </a:spcBef>
                        <a:spcAft>
                          <a:spcPts val="0"/>
                        </a:spcAft>
                        <a:buNone/>
                      </a:pPr>
                      <a:r>
                        <a:rPr b="1" lang="en-US" sz="1500">
                          <a:solidFill>
                            <a:srgbClr val="FFFFFF"/>
                          </a:solidFill>
                          <a:latin typeface="Calibri"/>
                          <a:ea typeface="Calibri"/>
                          <a:cs typeface="Calibri"/>
                          <a:sym typeface="Calibri"/>
                        </a:rPr>
                        <a:t>Statements</a:t>
                      </a:r>
                      <a:endParaRPr b="1" sz="1500">
                        <a:solidFill>
                          <a:srgbClr val="FFFFFF"/>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41:0:1"/>
                      </a:ext>
                    </a:extLst>
                  </a:tcPr>
                </a:tc>
                <a:tc>
                  <a:txBody>
                    <a:bodyPr/>
                    <a:lstStyle/>
                    <a:p>
                      <a:pPr indent="0" lvl="0" marL="0" rtl="0" algn="ctr">
                        <a:lnSpc>
                          <a:spcPct val="115000"/>
                        </a:lnSpc>
                        <a:spcBef>
                          <a:spcPts val="0"/>
                        </a:spcBef>
                        <a:spcAft>
                          <a:spcPts val="0"/>
                        </a:spcAft>
                        <a:buNone/>
                      </a:pPr>
                      <a:r>
                        <a:rPr b="1" lang="en-US" sz="1500">
                          <a:solidFill>
                            <a:srgbClr val="FFFFFF"/>
                          </a:solidFill>
                          <a:latin typeface="Calibri"/>
                          <a:ea typeface="Calibri"/>
                          <a:cs typeface="Calibri"/>
                          <a:sym typeface="Calibri"/>
                        </a:rPr>
                        <a:t>Strongly Agree</a:t>
                      </a:r>
                      <a:endParaRPr b="1" sz="1500">
                        <a:solidFill>
                          <a:srgbClr val="FFFFFF"/>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41:0:2"/>
                      </a:ext>
                    </a:extLst>
                  </a:tcPr>
                </a:tc>
                <a:tc>
                  <a:txBody>
                    <a:bodyPr/>
                    <a:lstStyle/>
                    <a:p>
                      <a:pPr indent="0" lvl="0" marL="0" rtl="0" algn="ctr">
                        <a:lnSpc>
                          <a:spcPct val="115000"/>
                        </a:lnSpc>
                        <a:spcBef>
                          <a:spcPts val="0"/>
                        </a:spcBef>
                        <a:spcAft>
                          <a:spcPts val="0"/>
                        </a:spcAft>
                        <a:buNone/>
                      </a:pPr>
                      <a:r>
                        <a:rPr b="1" lang="en-US" sz="1500">
                          <a:solidFill>
                            <a:srgbClr val="FFFFFF"/>
                          </a:solidFill>
                          <a:latin typeface="Calibri"/>
                          <a:ea typeface="Calibri"/>
                          <a:cs typeface="Calibri"/>
                          <a:sym typeface="Calibri"/>
                        </a:rPr>
                        <a:t>Agree</a:t>
                      </a:r>
                      <a:endParaRPr b="1" sz="1500">
                        <a:solidFill>
                          <a:srgbClr val="FFFFFF"/>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41:0:3"/>
                      </a:ext>
                    </a:extLst>
                  </a:tcPr>
                </a:tc>
                <a:tc>
                  <a:txBody>
                    <a:bodyPr/>
                    <a:lstStyle/>
                    <a:p>
                      <a:pPr indent="0" lvl="0" marL="0" rtl="0" algn="ctr">
                        <a:lnSpc>
                          <a:spcPct val="115000"/>
                        </a:lnSpc>
                        <a:spcBef>
                          <a:spcPts val="0"/>
                        </a:spcBef>
                        <a:spcAft>
                          <a:spcPts val="0"/>
                        </a:spcAft>
                        <a:buNone/>
                      </a:pPr>
                      <a:r>
                        <a:rPr b="1" lang="en-US" sz="1500">
                          <a:solidFill>
                            <a:srgbClr val="FFFFFF"/>
                          </a:solidFill>
                          <a:latin typeface="Calibri"/>
                          <a:ea typeface="Calibri"/>
                          <a:cs typeface="Calibri"/>
                          <a:sym typeface="Calibri"/>
                        </a:rPr>
                        <a:t>Disagree</a:t>
                      </a:r>
                      <a:endParaRPr b="1" sz="1500">
                        <a:solidFill>
                          <a:srgbClr val="FFFFFF"/>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41:0:4"/>
                      </a:ext>
                    </a:extLst>
                  </a:tcPr>
                </a:tc>
                <a:tc>
                  <a:txBody>
                    <a:bodyPr/>
                    <a:lstStyle/>
                    <a:p>
                      <a:pPr indent="0" lvl="0" marL="0" rtl="0" algn="ctr">
                        <a:lnSpc>
                          <a:spcPct val="115000"/>
                        </a:lnSpc>
                        <a:spcBef>
                          <a:spcPts val="0"/>
                        </a:spcBef>
                        <a:spcAft>
                          <a:spcPts val="0"/>
                        </a:spcAft>
                        <a:buNone/>
                      </a:pPr>
                      <a:r>
                        <a:rPr b="1" lang="en-US" sz="1500">
                          <a:solidFill>
                            <a:srgbClr val="FFFFFF"/>
                          </a:solidFill>
                          <a:latin typeface="Calibri"/>
                          <a:ea typeface="Calibri"/>
                          <a:cs typeface="Calibri"/>
                          <a:sym typeface="Calibri"/>
                        </a:rPr>
                        <a:t>Strongly Disagree</a:t>
                      </a:r>
                      <a:endParaRPr b="1" sz="1500">
                        <a:solidFill>
                          <a:srgbClr val="FFFFFF"/>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41:0:5"/>
                      </a:ext>
                    </a:extLst>
                  </a:tcPr>
                </a:tc>
              </a:tr>
              <a:tr h="333375">
                <a:tc>
                  <a:txBody>
                    <a:bodyPr/>
                    <a:lstStyle/>
                    <a:p>
                      <a:pPr indent="0" lvl="0" marL="0" rtl="0" algn="ctr">
                        <a:lnSpc>
                          <a:spcPct val="115000"/>
                        </a:lnSpc>
                        <a:spcBef>
                          <a:spcPts val="0"/>
                        </a:spcBef>
                        <a:spcAft>
                          <a:spcPts val="0"/>
                        </a:spcAft>
                        <a:buNone/>
                      </a:pPr>
                      <a:r>
                        <a:rPr lang="en-US" sz="1500">
                          <a:solidFill>
                            <a:srgbClr val="FFFFFF"/>
                          </a:solidFill>
                          <a:latin typeface="Calibri"/>
                          <a:ea typeface="Calibri"/>
                          <a:cs typeface="Calibri"/>
                          <a:sym typeface="Calibri"/>
                        </a:rPr>
                        <a:t>1</a:t>
                      </a:r>
                      <a:endParaRPr sz="1500">
                        <a:solidFill>
                          <a:srgbClr val="FFFFFF"/>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41:1:0"/>
                      </a:ext>
                    </a:extLst>
                  </a:tcPr>
                </a:tc>
                <a:tc>
                  <a:txBody>
                    <a:bodyPr/>
                    <a:lstStyle/>
                    <a:p>
                      <a:pPr indent="0" lvl="0" marL="0" rtl="0" algn="l">
                        <a:lnSpc>
                          <a:spcPct val="115000"/>
                        </a:lnSpc>
                        <a:spcBef>
                          <a:spcPts val="0"/>
                        </a:spcBef>
                        <a:spcAft>
                          <a:spcPts val="0"/>
                        </a:spcAft>
                        <a:buNone/>
                      </a:pPr>
                      <a:r>
                        <a:rPr lang="en-US" sz="1500">
                          <a:solidFill>
                            <a:schemeClr val="lt1"/>
                          </a:solidFill>
                          <a:latin typeface="Calibri"/>
                          <a:ea typeface="Calibri"/>
                          <a:cs typeface="Calibri"/>
                          <a:sym typeface="Calibri"/>
                        </a:rPr>
                        <a:t>The learning media used by lecturers is interesting</a:t>
                      </a:r>
                      <a:endParaRPr sz="1500">
                        <a:solidFill>
                          <a:schemeClr val="lt1"/>
                        </a:solidFill>
                        <a:latin typeface="Calibri"/>
                        <a:ea typeface="Calibri"/>
                        <a:cs typeface="Calibri"/>
                        <a:sym typeface="Calibri"/>
                      </a:endParaRPr>
                    </a:p>
                  </a:txBody>
                  <a:tcPr marT="19050" marB="19050" marR="28575" marL="28575" anchor="b">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41:1:1"/>
                      </a:ext>
                    </a:extLst>
                  </a:tcPr>
                </a:tc>
                <a:tc>
                  <a:txBody>
                    <a:bodyPr/>
                    <a:lstStyle/>
                    <a:p>
                      <a:pPr indent="0" lvl="0" marL="0" rtl="0" algn="ctr">
                        <a:lnSpc>
                          <a:spcPct val="115000"/>
                        </a:lnSpc>
                        <a:spcBef>
                          <a:spcPts val="0"/>
                        </a:spcBef>
                        <a:spcAft>
                          <a:spcPts val="0"/>
                        </a:spcAft>
                        <a:buNone/>
                      </a:pPr>
                      <a:r>
                        <a:rPr lang="en-US" sz="1500">
                          <a:solidFill>
                            <a:schemeClr val="lt1"/>
                          </a:solidFill>
                          <a:latin typeface="Calibri"/>
                          <a:ea typeface="Calibri"/>
                          <a:cs typeface="Calibri"/>
                          <a:sym typeface="Calibri"/>
                        </a:rPr>
                        <a:t>20.0%</a:t>
                      </a:r>
                      <a:endParaRPr sz="1500">
                        <a:solidFill>
                          <a:schemeClr val="lt1"/>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41:1:2"/>
                      </a:ext>
                    </a:extLst>
                  </a:tcPr>
                </a:tc>
                <a:tc>
                  <a:txBody>
                    <a:bodyPr/>
                    <a:lstStyle/>
                    <a:p>
                      <a:pPr indent="0" lvl="0" marL="0" rtl="0" algn="ctr">
                        <a:lnSpc>
                          <a:spcPct val="115000"/>
                        </a:lnSpc>
                        <a:spcBef>
                          <a:spcPts val="0"/>
                        </a:spcBef>
                        <a:spcAft>
                          <a:spcPts val="0"/>
                        </a:spcAft>
                        <a:buNone/>
                      </a:pPr>
                      <a:r>
                        <a:rPr lang="en-US" sz="1500">
                          <a:solidFill>
                            <a:schemeClr val="lt1"/>
                          </a:solidFill>
                          <a:latin typeface="Calibri"/>
                          <a:ea typeface="Calibri"/>
                          <a:cs typeface="Calibri"/>
                          <a:sym typeface="Calibri"/>
                        </a:rPr>
                        <a:t>32.5%</a:t>
                      </a:r>
                      <a:endParaRPr sz="1500">
                        <a:solidFill>
                          <a:schemeClr val="lt1"/>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41:1:3"/>
                      </a:ext>
                    </a:extLst>
                  </a:tcPr>
                </a:tc>
                <a:tc>
                  <a:txBody>
                    <a:bodyPr/>
                    <a:lstStyle/>
                    <a:p>
                      <a:pPr indent="0" lvl="0" marL="0" rtl="0" algn="ctr">
                        <a:lnSpc>
                          <a:spcPct val="115000"/>
                        </a:lnSpc>
                        <a:spcBef>
                          <a:spcPts val="0"/>
                        </a:spcBef>
                        <a:spcAft>
                          <a:spcPts val="0"/>
                        </a:spcAft>
                        <a:buNone/>
                      </a:pPr>
                      <a:r>
                        <a:rPr lang="en-US" sz="1500">
                          <a:solidFill>
                            <a:schemeClr val="lt1"/>
                          </a:solidFill>
                          <a:latin typeface="Calibri"/>
                          <a:ea typeface="Calibri"/>
                          <a:cs typeface="Calibri"/>
                          <a:sym typeface="Calibri"/>
                        </a:rPr>
                        <a:t>38.8%</a:t>
                      </a:r>
                      <a:endParaRPr sz="1500">
                        <a:solidFill>
                          <a:schemeClr val="lt1"/>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41:1:4"/>
                      </a:ext>
                    </a:extLst>
                  </a:tcPr>
                </a:tc>
                <a:tc>
                  <a:txBody>
                    <a:bodyPr/>
                    <a:lstStyle/>
                    <a:p>
                      <a:pPr indent="0" lvl="0" marL="0" rtl="0" algn="ctr">
                        <a:lnSpc>
                          <a:spcPct val="115000"/>
                        </a:lnSpc>
                        <a:spcBef>
                          <a:spcPts val="0"/>
                        </a:spcBef>
                        <a:spcAft>
                          <a:spcPts val="0"/>
                        </a:spcAft>
                        <a:buNone/>
                      </a:pPr>
                      <a:r>
                        <a:rPr lang="en-US" sz="1500">
                          <a:solidFill>
                            <a:schemeClr val="lt1"/>
                          </a:solidFill>
                          <a:latin typeface="Calibri"/>
                          <a:ea typeface="Calibri"/>
                          <a:cs typeface="Calibri"/>
                          <a:sym typeface="Calibri"/>
                        </a:rPr>
                        <a:t>8.8%</a:t>
                      </a:r>
                      <a:endParaRPr sz="1500">
                        <a:solidFill>
                          <a:schemeClr val="lt1"/>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41:1:5"/>
                      </a:ext>
                    </a:extLst>
                  </a:tcPr>
                </a:tc>
              </a:tr>
              <a:tr h="333375">
                <a:tc>
                  <a:txBody>
                    <a:bodyPr/>
                    <a:lstStyle/>
                    <a:p>
                      <a:pPr indent="0" lvl="0" marL="0" rtl="0" algn="ctr">
                        <a:lnSpc>
                          <a:spcPct val="115000"/>
                        </a:lnSpc>
                        <a:spcBef>
                          <a:spcPts val="0"/>
                        </a:spcBef>
                        <a:spcAft>
                          <a:spcPts val="0"/>
                        </a:spcAft>
                        <a:buNone/>
                      </a:pPr>
                      <a:r>
                        <a:rPr lang="en-US" sz="1500">
                          <a:solidFill>
                            <a:srgbClr val="FFFFFF"/>
                          </a:solidFill>
                          <a:latin typeface="Calibri"/>
                          <a:ea typeface="Calibri"/>
                          <a:cs typeface="Calibri"/>
                          <a:sym typeface="Calibri"/>
                        </a:rPr>
                        <a:t>2</a:t>
                      </a:r>
                      <a:endParaRPr sz="1500">
                        <a:solidFill>
                          <a:srgbClr val="FFFFFF"/>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41:2:0"/>
                      </a:ext>
                    </a:extLst>
                  </a:tcPr>
                </a:tc>
                <a:tc>
                  <a:txBody>
                    <a:bodyPr/>
                    <a:lstStyle/>
                    <a:p>
                      <a:pPr indent="0" lvl="0" marL="0" rtl="0" algn="l">
                        <a:lnSpc>
                          <a:spcPct val="115000"/>
                        </a:lnSpc>
                        <a:spcBef>
                          <a:spcPts val="0"/>
                        </a:spcBef>
                        <a:spcAft>
                          <a:spcPts val="0"/>
                        </a:spcAft>
                        <a:buNone/>
                      </a:pPr>
                      <a:r>
                        <a:rPr lang="en-US" sz="1500">
                          <a:solidFill>
                            <a:schemeClr val="lt1"/>
                          </a:solidFill>
                          <a:latin typeface="Calibri"/>
                          <a:ea typeface="Calibri"/>
                          <a:cs typeface="Calibri"/>
                          <a:sym typeface="Calibri"/>
                        </a:rPr>
                        <a:t>The learning media used by lecturers varies</a:t>
                      </a:r>
                      <a:endParaRPr sz="1500">
                        <a:solidFill>
                          <a:schemeClr val="lt1"/>
                        </a:solidFill>
                        <a:latin typeface="Calibri"/>
                        <a:ea typeface="Calibri"/>
                        <a:cs typeface="Calibri"/>
                        <a:sym typeface="Calibri"/>
                      </a:endParaRPr>
                    </a:p>
                  </a:txBody>
                  <a:tcPr marT="19050" marB="19050" marR="28575" marL="28575" anchor="b">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41:2:1"/>
                      </a:ext>
                    </a:extLst>
                  </a:tcPr>
                </a:tc>
                <a:tc>
                  <a:txBody>
                    <a:bodyPr/>
                    <a:lstStyle/>
                    <a:p>
                      <a:pPr indent="0" lvl="0" marL="0" rtl="0" algn="ctr">
                        <a:lnSpc>
                          <a:spcPct val="115000"/>
                        </a:lnSpc>
                        <a:spcBef>
                          <a:spcPts val="0"/>
                        </a:spcBef>
                        <a:spcAft>
                          <a:spcPts val="0"/>
                        </a:spcAft>
                        <a:buNone/>
                      </a:pPr>
                      <a:r>
                        <a:rPr lang="en-US" sz="1500">
                          <a:solidFill>
                            <a:schemeClr val="lt1"/>
                          </a:solidFill>
                          <a:latin typeface="Calibri"/>
                          <a:ea typeface="Calibri"/>
                          <a:cs typeface="Calibri"/>
                          <a:sym typeface="Calibri"/>
                        </a:rPr>
                        <a:t>22.5%</a:t>
                      </a:r>
                      <a:endParaRPr sz="1500">
                        <a:solidFill>
                          <a:schemeClr val="lt1"/>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41:2:2"/>
                      </a:ext>
                    </a:extLst>
                  </a:tcPr>
                </a:tc>
                <a:tc>
                  <a:txBody>
                    <a:bodyPr/>
                    <a:lstStyle/>
                    <a:p>
                      <a:pPr indent="0" lvl="0" marL="0" rtl="0" algn="ctr">
                        <a:lnSpc>
                          <a:spcPct val="115000"/>
                        </a:lnSpc>
                        <a:spcBef>
                          <a:spcPts val="0"/>
                        </a:spcBef>
                        <a:spcAft>
                          <a:spcPts val="0"/>
                        </a:spcAft>
                        <a:buNone/>
                      </a:pPr>
                      <a:r>
                        <a:rPr lang="en-US" sz="1500">
                          <a:solidFill>
                            <a:schemeClr val="lt1"/>
                          </a:solidFill>
                          <a:latin typeface="Calibri"/>
                          <a:ea typeface="Calibri"/>
                          <a:cs typeface="Calibri"/>
                          <a:sym typeface="Calibri"/>
                        </a:rPr>
                        <a:t>27.5%</a:t>
                      </a:r>
                      <a:endParaRPr sz="1500">
                        <a:solidFill>
                          <a:schemeClr val="lt1"/>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41:2:3"/>
                      </a:ext>
                    </a:extLst>
                  </a:tcPr>
                </a:tc>
                <a:tc>
                  <a:txBody>
                    <a:bodyPr/>
                    <a:lstStyle/>
                    <a:p>
                      <a:pPr indent="0" lvl="0" marL="0" rtl="0" algn="ctr">
                        <a:lnSpc>
                          <a:spcPct val="115000"/>
                        </a:lnSpc>
                        <a:spcBef>
                          <a:spcPts val="0"/>
                        </a:spcBef>
                        <a:spcAft>
                          <a:spcPts val="0"/>
                        </a:spcAft>
                        <a:buNone/>
                      </a:pPr>
                      <a:r>
                        <a:rPr lang="en-US" sz="1500">
                          <a:solidFill>
                            <a:schemeClr val="lt1"/>
                          </a:solidFill>
                          <a:latin typeface="Calibri"/>
                          <a:ea typeface="Calibri"/>
                          <a:cs typeface="Calibri"/>
                          <a:sym typeface="Calibri"/>
                        </a:rPr>
                        <a:t>32.5%</a:t>
                      </a:r>
                      <a:endParaRPr sz="1500">
                        <a:solidFill>
                          <a:schemeClr val="lt1"/>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41:2:4"/>
                      </a:ext>
                    </a:extLst>
                  </a:tcPr>
                </a:tc>
                <a:tc>
                  <a:txBody>
                    <a:bodyPr/>
                    <a:lstStyle/>
                    <a:p>
                      <a:pPr indent="0" lvl="0" marL="0" rtl="0" algn="ctr">
                        <a:lnSpc>
                          <a:spcPct val="115000"/>
                        </a:lnSpc>
                        <a:spcBef>
                          <a:spcPts val="0"/>
                        </a:spcBef>
                        <a:spcAft>
                          <a:spcPts val="0"/>
                        </a:spcAft>
                        <a:buNone/>
                      </a:pPr>
                      <a:r>
                        <a:rPr lang="en-US" sz="1500">
                          <a:solidFill>
                            <a:schemeClr val="lt1"/>
                          </a:solidFill>
                          <a:latin typeface="Calibri"/>
                          <a:ea typeface="Calibri"/>
                          <a:cs typeface="Calibri"/>
                          <a:sym typeface="Calibri"/>
                        </a:rPr>
                        <a:t>17.5%</a:t>
                      </a:r>
                      <a:endParaRPr sz="1500">
                        <a:solidFill>
                          <a:schemeClr val="lt1"/>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41:2:5"/>
                      </a:ext>
                    </a:extLst>
                  </a:tcPr>
                </a:tc>
              </a:tr>
              <a:tr h="333375">
                <a:tc>
                  <a:txBody>
                    <a:bodyPr/>
                    <a:lstStyle/>
                    <a:p>
                      <a:pPr indent="0" lvl="0" marL="0" rtl="0" algn="ctr">
                        <a:lnSpc>
                          <a:spcPct val="115000"/>
                        </a:lnSpc>
                        <a:spcBef>
                          <a:spcPts val="0"/>
                        </a:spcBef>
                        <a:spcAft>
                          <a:spcPts val="0"/>
                        </a:spcAft>
                        <a:buNone/>
                      </a:pPr>
                      <a:r>
                        <a:rPr lang="en-US" sz="1500">
                          <a:solidFill>
                            <a:srgbClr val="FFFFFF"/>
                          </a:solidFill>
                          <a:latin typeface="Calibri"/>
                          <a:ea typeface="Calibri"/>
                          <a:cs typeface="Calibri"/>
                          <a:sym typeface="Calibri"/>
                        </a:rPr>
                        <a:t>3</a:t>
                      </a:r>
                      <a:endParaRPr sz="1500">
                        <a:solidFill>
                          <a:srgbClr val="FFFFFF"/>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41:3:0"/>
                      </a:ext>
                    </a:extLst>
                  </a:tcPr>
                </a:tc>
                <a:tc>
                  <a:txBody>
                    <a:bodyPr/>
                    <a:lstStyle/>
                    <a:p>
                      <a:pPr indent="0" lvl="0" marL="0" rtl="0" algn="l">
                        <a:lnSpc>
                          <a:spcPct val="115000"/>
                        </a:lnSpc>
                        <a:spcBef>
                          <a:spcPts val="0"/>
                        </a:spcBef>
                        <a:spcAft>
                          <a:spcPts val="0"/>
                        </a:spcAft>
                        <a:buNone/>
                      </a:pPr>
                      <a:r>
                        <a:rPr lang="en-US" sz="1500">
                          <a:solidFill>
                            <a:schemeClr val="lt1"/>
                          </a:solidFill>
                          <a:latin typeface="Calibri"/>
                          <a:ea typeface="Calibri"/>
                          <a:cs typeface="Calibri"/>
                          <a:sym typeface="Calibri"/>
                        </a:rPr>
                        <a:t>Learning media according to learning material</a:t>
                      </a:r>
                      <a:endParaRPr sz="1500">
                        <a:solidFill>
                          <a:schemeClr val="lt1"/>
                        </a:solidFill>
                        <a:latin typeface="Calibri"/>
                        <a:ea typeface="Calibri"/>
                        <a:cs typeface="Calibri"/>
                        <a:sym typeface="Calibri"/>
                      </a:endParaRPr>
                    </a:p>
                  </a:txBody>
                  <a:tcPr marT="19050" marB="19050" marR="28575" marL="28575" anchor="b">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41:3:1"/>
                      </a:ext>
                    </a:extLst>
                  </a:tcPr>
                </a:tc>
                <a:tc>
                  <a:txBody>
                    <a:bodyPr/>
                    <a:lstStyle/>
                    <a:p>
                      <a:pPr indent="0" lvl="0" marL="0" rtl="0" algn="ctr">
                        <a:lnSpc>
                          <a:spcPct val="115000"/>
                        </a:lnSpc>
                        <a:spcBef>
                          <a:spcPts val="0"/>
                        </a:spcBef>
                        <a:spcAft>
                          <a:spcPts val="0"/>
                        </a:spcAft>
                        <a:buNone/>
                      </a:pPr>
                      <a:r>
                        <a:rPr lang="en-US" sz="1500">
                          <a:solidFill>
                            <a:schemeClr val="lt1"/>
                          </a:solidFill>
                          <a:latin typeface="Calibri"/>
                          <a:ea typeface="Calibri"/>
                          <a:cs typeface="Calibri"/>
                          <a:sym typeface="Calibri"/>
                        </a:rPr>
                        <a:t>20.0%</a:t>
                      </a:r>
                      <a:endParaRPr sz="1500">
                        <a:solidFill>
                          <a:schemeClr val="lt1"/>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41:3:2"/>
                      </a:ext>
                    </a:extLst>
                  </a:tcPr>
                </a:tc>
                <a:tc>
                  <a:txBody>
                    <a:bodyPr/>
                    <a:lstStyle/>
                    <a:p>
                      <a:pPr indent="0" lvl="0" marL="0" rtl="0" algn="ctr">
                        <a:lnSpc>
                          <a:spcPct val="115000"/>
                        </a:lnSpc>
                        <a:spcBef>
                          <a:spcPts val="0"/>
                        </a:spcBef>
                        <a:spcAft>
                          <a:spcPts val="0"/>
                        </a:spcAft>
                        <a:buNone/>
                      </a:pPr>
                      <a:r>
                        <a:rPr lang="en-US" sz="1500">
                          <a:solidFill>
                            <a:schemeClr val="lt1"/>
                          </a:solidFill>
                          <a:latin typeface="Calibri"/>
                          <a:ea typeface="Calibri"/>
                          <a:cs typeface="Calibri"/>
                          <a:sym typeface="Calibri"/>
                        </a:rPr>
                        <a:t>31.3%</a:t>
                      </a:r>
                      <a:endParaRPr sz="1500">
                        <a:solidFill>
                          <a:schemeClr val="lt1"/>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41:3:3"/>
                      </a:ext>
                    </a:extLst>
                  </a:tcPr>
                </a:tc>
                <a:tc>
                  <a:txBody>
                    <a:bodyPr/>
                    <a:lstStyle/>
                    <a:p>
                      <a:pPr indent="0" lvl="0" marL="0" rtl="0" algn="ctr">
                        <a:lnSpc>
                          <a:spcPct val="115000"/>
                        </a:lnSpc>
                        <a:spcBef>
                          <a:spcPts val="0"/>
                        </a:spcBef>
                        <a:spcAft>
                          <a:spcPts val="0"/>
                        </a:spcAft>
                        <a:buNone/>
                      </a:pPr>
                      <a:r>
                        <a:rPr lang="en-US" sz="1500">
                          <a:solidFill>
                            <a:schemeClr val="lt1"/>
                          </a:solidFill>
                          <a:latin typeface="Calibri"/>
                          <a:ea typeface="Calibri"/>
                          <a:cs typeface="Calibri"/>
                          <a:sym typeface="Calibri"/>
                        </a:rPr>
                        <a:t>33.8%</a:t>
                      </a:r>
                      <a:endParaRPr sz="1500">
                        <a:solidFill>
                          <a:schemeClr val="lt1"/>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41:3:4"/>
                      </a:ext>
                    </a:extLst>
                  </a:tcPr>
                </a:tc>
                <a:tc>
                  <a:txBody>
                    <a:bodyPr/>
                    <a:lstStyle/>
                    <a:p>
                      <a:pPr indent="0" lvl="0" marL="0" rtl="0" algn="ctr">
                        <a:lnSpc>
                          <a:spcPct val="115000"/>
                        </a:lnSpc>
                        <a:spcBef>
                          <a:spcPts val="0"/>
                        </a:spcBef>
                        <a:spcAft>
                          <a:spcPts val="0"/>
                        </a:spcAft>
                        <a:buNone/>
                      </a:pPr>
                      <a:r>
                        <a:rPr lang="en-US" sz="1500">
                          <a:solidFill>
                            <a:schemeClr val="lt1"/>
                          </a:solidFill>
                          <a:latin typeface="Calibri"/>
                          <a:ea typeface="Calibri"/>
                          <a:cs typeface="Calibri"/>
                          <a:sym typeface="Calibri"/>
                        </a:rPr>
                        <a:t>15.0%</a:t>
                      </a:r>
                      <a:endParaRPr sz="1500">
                        <a:solidFill>
                          <a:schemeClr val="lt1"/>
                        </a:solidFill>
                        <a:latin typeface="Calibri"/>
                        <a:ea typeface="Calibri"/>
                        <a:cs typeface="Calibri"/>
                        <a:sym typeface="Calibri"/>
                      </a:endParaRPr>
                    </a:p>
                  </a:txBody>
                  <a:tcPr marT="19050" marB="19050" marR="28575" marL="28575" anchor="ctr">
                    <a:lnL cap="flat" cmpd="sng" w="28575">
                      <a:solidFill>
                        <a:schemeClr val="accent4"/>
                      </a:solidFill>
                      <a:prstDash val="solid"/>
                      <a:round/>
                      <a:headEnd len="sm" w="sm" type="none"/>
                      <a:tailEnd len="sm" w="sm" type="none"/>
                    </a:lnL>
                    <a:lnR cap="flat" cmpd="sng" w="28575">
                      <a:solidFill>
                        <a:schemeClr val="accent4"/>
                      </a:solidFill>
                      <a:prstDash val="solid"/>
                      <a:round/>
                      <a:headEnd len="sm" w="sm" type="none"/>
                      <a:tailEnd len="sm" w="sm" type="none"/>
                    </a:lnR>
                    <a:lnT cap="flat" cmpd="sng" w="28575">
                      <a:solidFill>
                        <a:schemeClr val="accent4"/>
                      </a:solidFill>
                      <a:prstDash val="solid"/>
                      <a:round/>
                      <a:headEnd len="sm" w="sm" type="none"/>
                      <a:tailEnd len="sm" w="sm" type="none"/>
                    </a:lnT>
                    <a:lnB cap="flat" cmpd="sng" w="28575">
                      <a:solidFill>
                        <a:schemeClr val="accent4"/>
                      </a:solidFill>
                      <a:prstDash val="solid"/>
                      <a:round/>
                      <a:headEnd len="sm" w="sm" type="none"/>
                      <a:tailEnd len="sm" w="sm" type="none"/>
                    </a:lnB>
                    <a:extLst>
                      <a:ext uri="http://customooxmlschemas.google.com/">
                        <go:slidesCustomData xmlns:go="http://customooxmlschemas.google.com/" cellId="141:3:5"/>
                      </a:ext>
                    </a:extLst>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6"/>
          <p:cNvSpPr txBox="1"/>
          <p:nvPr>
            <p:ph type="title"/>
          </p:nvPr>
        </p:nvSpPr>
        <p:spPr>
          <a:xfrm>
            <a:off x="579582" y="803564"/>
            <a:ext cx="10515600" cy="573088"/>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lt1"/>
              </a:buClr>
              <a:buSzPct val="100000"/>
              <a:buFont typeface="Calibri"/>
              <a:buNone/>
            </a:pPr>
            <a:r>
              <a:rPr b="1" lang="en-US">
                <a:solidFill>
                  <a:schemeClr val="lt1"/>
                </a:solidFill>
                <a:latin typeface="Calibri"/>
                <a:ea typeface="Calibri"/>
                <a:cs typeface="Calibri"/>
                <a:sym typeface="Calibri"/>
              </a:rPr>
              <a:t>CONCLUSION</a:t>
            </a:r>
            <a:endParaRPr b="1">
              <a:solidFill>
                <a:schemeClr val="lt1"/>
              </a:solidFill>
              <a:latin typeface="Calibri"/>
              <a:ea typeface="Calibri"/>
              <a:cs typeface="Calibri"/>
              <a:sym typeface="Calibri"/>
            </a:endParaRPr>
          </a:p>
        </p:txBody>
      </p:sp>
      <p:sp>
        <p:nvSpPr>
          <p:cNvPr id="147" name="Google Shape;147;p6"/>
          <p:cNvSpPr txBox="1"/>
          <p:nvPr>
            <p:ph idx="1" type="body"/>
          </p:nvPr>
        </p:nvSpPr>
        <p:spPr>
          <a:xfrm>
            <a:off x="579575" y="1605250"/>
            <a:ext cx="10793400" cy="43515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lt1"/>
              </a:buClr>
              <a:buSzPts val="2000"/>
              <a:buNone/>
            </a:pPr>
            <a:r>
              <a:rPr lang="en-US" sz="2500">
                <a:solidFill>
                  <a:schemeClr val="lt1"/>
                </a:solidFill>
              </a:rPr>
              <a:t>Students think that the material presented by lecturers during online lectures is challenging to understand. This is because the material presented and the learning media used are less attractive and less varied. </a:t>
            </a:r>
            <a:endParaRPr sz="2500">
              <a:solidFill>
                <a:schemeClr val="lt1"/>
              </a:solidFill>
            </a:endParaRPr>
          </a:p>
          <a:p>
            <a:pPr indent="0" lvl="0" marL="0" rtl="0" algn="l">
              <a:lnSpc>
                <a:spcPct val="90000"/>
              </a:lnSpc>
              <a:spcBef>
                <a:spcPts val="0"/>
              </a:spcBef>
              <a:spcAft>
                <a:spcPts val="0"/>
              </a:spcAft>
              <a:buClr>
                <a:schemeClr val="lt1"/>
              </a:buClr>
              <a:buSzPts val="2000"/>
              <a:buNone/>
            </a:pPr>
            <a:r>
              <a:t/>
            </a:r>
            <a:endParaRPr sz="2500">
              <a:solidFill>
                <a:schemeClr val="lt1"/>
              </a:solidFill>
            </a:endParaRPr>
          </a:p>
          <a:p>
            <a:pPr indent="0" lvl="0" marL="0" rtl="0" algn="l">
              <a:lnSpc>
                <a:spcPct val="90000"/>
              </a:lnSpc>
              <a:spcBef>
                <a:spcPts val="0"/>
              </a:spcBef>
              <a:spcAft>
                <a:spcPts val="0"/>
              </a:spcAft>
              <a:buClr>
                <a:schemeClr val="lt1"/>
              </a:buClr>
              <a:buSzPts val="2000"/>
              <a:buNone/>
            </a:pPr>
            <a:r>
              <a:rPr lang="en-US" sz="2500">
                <a:solidFill>
                  <a:schemeClr val="lt1"/>
                </a:solidFill>
              </a:rPr>
              <a:t>Students think that the most suitable types of learning media for online lectures are videos and PowerPoint. </a:t>
            </a:r>
            <a:endParaRPr sz="2500">
              <a:solidFill>
                <a:schemeClr val="lt1"/>
              </a:solidFill>
            </a:endParaRPr>
          </a:p>
          <a:p>
            <a:pPr indent="0" lvl="0" marL="0" rtl="0" algn="l">
              <a:lnSpc>
                <a:spcPct val="90000"/>
              </a:lnSpc>
              <a:spcBef>
                <a:spcPts val="0"/>
              </a:spcBef>
              <a:spcAft>
                <a:spcPts val="0"/>
              </a:spcAft>
              <a:buClr>
                <a:schemeClr val="lt1"/>
              </a:buClr>
              <a:buSzPts val="2000"/>
              <a:buNone/>
            </a:pPr>
            <a:r>
              <a:t/>
            </a:r>
            <a:endParaRPr sz="2500">
              <a:solidFill>
                <a:schemeClr val="lt1"/>
              </a:solidFill>
            </a:endParaRPr>
          </a:p>
          <a:p>
            <a:pPr indent="0" lvl="0" marL="0" rtl="0" algn="l">
              <a:lnSpc>
                <a:spcPct val="90000"/>
              </a:lnSpc>
              <a:spcBef>
                <a:spcPts val="0"/>
              </a:spcBef>
              <a:spcAft>
                <a:spcPts val="0"/>
              </a:spcAft>
              <a:buClr>
                <a:schemeClr val="lt1"/>
              </a:buClr>
              <a:buSzPts val="2000"/>
              <a:buNone/>
            </a:pPr>
            <a:r>
              <a:rPr lang="en-US" sz="2500">
                <a:solidFill>
                  <a:schemeClr val="lt1"/>
                </a:solidFill>
              </a:rPr>
              <a:t>Lecturers who don't explain lecture material, monotonous learning media, and too many lecture assignments are the leading causes of ineffective and optimal Japanese online classes.</a:t>
            </a:r>
            <a:endParaRPr sz="2500">
              <a:solidFill>
                <a:schemeClr val="lt1"/>
              </a:solidFill>
            </a:endParaRPr>
          </a:p>
          <a:p>
            <a:pPr indent="0" lvl="0" marL="0" rtl="0" algn="l">
              <a:lnSpc>
                <a:spcPct val="90000"/>
              </a:lnSpc>
              <a:spcBef>
                <a:spcPts val="0"/>
              </a:spcBef>
              <a:spcAft>
                <a:spcPts val="0"/>
              </a:spcAft>
              <a:buClr>
                <a:schemeClr val="lt1"/>
              </a:buClr>
              <a:buSzPts val="2000"/>
              <a:buNone/>
            </a:pPr>
            <a:r>
              <a:t/>
            </a:r>
            <a:endParaRPr sz="2500">
              <a:solidFill>
                <a:schemeClr val="lt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7"/>
          <p:cNvSpPr txBox="1"/>
          <p:nvPr>
            <p:ph type="title"/>
          </p:nvPr>
        </p:nvSpPr>
        <p:spPr>
          <a:xfrm>
            <a:off x="579582" y="803564"/>
            <a:ext cx="10515600" cy="573088"/>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lt1"/>
              </a:buClr>
              <a:buSzPct val="100000"/>
              <a:buFont typeface="Calibri"/>
              <a:buNone/>
            </a:pPr>
            <a:r>
              <a:rPr b="1" lang="en-US">
                <a:solidFill>
                  <a:schemeClr val="lt1"/>
                </a:solidFill>
                <a:latin typeface="Calibri"/>
                <a:ea typeface="Calibri"/>
                <a:cs typeface="Calibri"/>
                <a:sym typeface="Calibri"/>
              </a:rPr>
              <a:t>REFERENCES</a:t>
            </a:r>
            <a:endParaRPr b="1">
              <a:solidFill>
                <a:schemeClr val="lt1"/>
              </a:solidFill>
              <a:latin typeface="Calibri"/>
              <a:ea typeface="Calibri"/>
              <a:cs typeface="Calibri"/>
              <a:sym typeface="Calibri"/>
            </a:endParaRPr>
          </a:p>
        </p:txBody>
      </p:sp>
      <p:sp>
        <p:nvSpPr>
          <p:cNvPr id="153" name="Google Shape;153;p7"/>
          <p:cNvSpPr txBox="1"/>
          <p:nvPr>
            <p:ph idx="1" type="body"/>
          </p:nvPr>
        </p:nvSpPr>
        <p:spPr>
          <a:xfrm>
            <a:off x="579575" y="1376650"/>
            <a:ext cx="11269500" cy="4351500"/>
          </a:xfrm>
          <a:prstGeom prst="rect">
            <a:avLst/>
          </a:prstGeom>
          <a:noFill/>
          <a:ln>
            <a:noFill/>
          </a:ln>
        </p:spPr>
        <p:txBody>
          <a:bodyPr anchorCtr="0" anchor="t" bIns="45700" lIns="91425" spcFirstLastPara="1" rIns="91425" wrap="square" tIns="45700">
            <a:noAutofit/>
          </a:bodyPr>
          <a:lstStyle/>
          <a:p>
            <a:pPr indent="0" lvl="0" marL="0" rtl="0" algn="just">
              <a:lnSpc>
                <a:spcPct val="115000"/>
              </a:lnSpc>
              <a:spcBef>
                <a:spcPts val="0"/>
              </a:spcBef>
              <a:spcAft>
                <a:spcPts val="0"/>
              </a:spcAft>
              <a:buClr>
                <a:schemeClr val="dk1"/>
              </a:buClr>
              <a:buSzPts val="1100"/>
              <a:buNone/>
            </a:pPr>
            <a:r>
              <a:rPr lang="en-US" sz="1300">
                <a:solidFill>
                  <a:schemeClr val="lt1"/>
                </a:solidFill>
              </a:rPr>
              <a:t>Ryan, T.G., &amp; Young, C. D. (2015). Online (Distance) Education: Evolving Standards. </a:t>
            </a:r>
            <a:r>
              <a:rPr i="1" lang="en-US" sz="1300">
                <a:solidFill>
                  <a:schemeClr val="lt1"/>
                </a:solidFill>
              </a:rPr>
              <a:t>J. Des. Technol. Educ, </a:t>
            </a:r>
            <a:r>
              <a:rPr b="1" lang="en-US" sz="1300">
                <a:solidFill>
                  <a:schemeClr val="lt1"/>
                </a:solidFill>
              </a:rPr>
              <a:t>11</a:t>
            </a:r>
            <a:r>
              <a:rPr lang="en-US" sz="1300">
                <a:solidFill>
                  <a:schemeClr val="lt1"/>
                </a:solidFill>
              </a:rPr>
              <a:t>, 15–30.</a:t>
            </a:r>
            <a:endParaRPr sz="1300">
              <a:solidFill>
                <a:schemeClr val="lt1"/>
              </a:solidFill>
            </a:endParaRPr>
          </a:p>
          <a:p>
            <a:pPr indent="0" lvl="0" marL="0" rtl="0" algn="just">
              <a:lnSpc>
                <a:spcPct val="115000"/>
              </a:lnSpc>
              <a:spcBef>
                <a:spcPts val="0"/>
              </a:spcBef>
              <a:spcAft>
                <a:spcPts val="0"/>
              </a:spcAft>
              <a:buClr>
                <a:schemeClr val="dk1"/>
              </a:buClr>
              <a:buSzPts val="1100"/>
              <a:buNone/>
            </a:pPr>
            <a:r>
              <a:t/>
            </a:r>
            <a:endParaRPr sz="1300">
              <a:solidFill>
                <a:schemeClr val="lt1"/>
              </a:solidFill>
            </a:endParaRPr>
          </a:p>
          <a:p>
            <a:pPr indent="0" lvl="0" marL="0" rtl="0" algn="just">
              <a:lnSpc>
                <a:spcPct val="115000"/>
              </a:lnSpc>
              <a:spcBef>
                <a:spcPts val="0"/>
              </a:spcBef>
              <a:spcAft>
                <a:spcPts val="0"/>
              </a:spcAft>
              <a:buClr>
                <a:schemeClr val="dk1"/>
              </a:buClr>
              <a:buSzPts val="1100"/>
              <a:buNone/>
            </a:pPr>
            <a:r>
              <a:rPr lang="en-US" sz="1300">
                <a:solidFill>
                  <a:schemeClr val="lt1"/>
                </a:solidFill>
              </a:rPr>
              <a:t>Archambault, L., Wetzel, K., Foulger, T. S., &amp; Williams, M. K. (2016). Professional development 2.0. </a:t>
            </a:r>
            <a:r>
              <a:rPr i="1" lang="en-US" sz="1300">
                <a:solidFill>
                  <a:schemeClr val="lt1"/>
                </a:solidFill>
              </a:rPr>
              <a:t>Journal of Digital Learning in Teacher Education, 2974</a:t>
            </a:r>
            <a:r>
              <a:rPr lang="en-US" sz="1300">
                <a:solidFill>
                  <a:schemeClr val="lt1"/>
                </a:solidFill>
              </a:rPr>
              <a:t>, 2153–2974. https://doi.org/10.1080/21532974.2010.10 784651</a:t>
            </a:r>
            <a:endParaRPr sz="1300">
              <a:solidFill>
                <a:schemeClr val="lt1"/>
              </a:solidFill>
            </a:endParaRPr>
          </a:p>
          <a:p>
            <a:pPr indent="0" lvl="0" marL="0" rtl="0" algn="just">
              <a:lnSpc>
                <a:spcPct val="115000"/>
              </a:lnSpc>
              <a:spcBef>
                <a:spcPts val="0"/>
              </a:spcBef>
              <a:spcAft>
                <a:spcPts val="0"/>
              </a:spcAft>
              <a:buClr>
                <a:schemeClr val="dk1"/>
              </a:buClr>
              <a:buSzPts val="1100"/>
              <a:buNone/>
            </a:pPr>
            <a:r>
              <a:t/>
            </a:r>
            <a:endParaRPr sz="1300">
              <a:solidFill>
                <a:schemeClr val="lt1"/>
              </a:solidFill>
            </a:endParaRPr>
          </a:p>
          <a:p>
            <a:pPr indent="0" lvl="0" marL="0" rtl="0" algn="just">
              <a:lnSpc>
                <a:spcPct val="115000"/>
              </a:lnSpc>
              <a:spcBef>
                <a:spcPts val="0"/>
              </a:spcBef>
              <a:spcAft>
                <a:spcPts val="0"/>
              </a:spcAft>
              <a:buClr>
                <a:schemeClr val="dk1"/>
              </a:buClr>
              <a:buSzPts val="1100"/>
              <a:buNone/>
            </a:pPr>
            <a:r>
              <a:rPr lang="en-US" sz="1300">
                <a:solidFill>
                  <a:schemeClr val="lt1"/>
                </a:solidFill>
              </a:rPr>
              <a:t>Mustafa, M. B. (2015). One size does not fit all: Students’ perceptions about Edmodo at Al Ain University of Science &amp; Technology. </a:t>
            </a:r>
            <a:r>
              <a:rPr i="1" lang="en-US" sz="1300">
                <a:solidFill>
                  <a:schemeClr val="lt1"/>
                </a:solidFill>
              </a:rPr>
              <a:t>Journal of Studies in Social Sciences, 13</a:t>
            </a:r>
            <a:r>
              <a:rPr lang="en-US" sz="1300">
                <a:solidFill>
                  <a:schemeClr val="lt1"/>
                </a:solidFill>
              </a:rPr>
              <a:t>(2), 135–160. </a:t>
            </a:r>
            <a:endParaRPr sz="1300">
              <a:solidFill>
                <a:schemeClr val="lt1"/>
              </a:solidFill>
            </a:endParaRPr>
          </a:p>
          <a:p>
            <a:pPr indent="0" lvl="0" marL="0" rtl="0" algn="just">
              <a:lnSpc>
                <a:spcPct val="115000"/>
              </a:lnSpc>
              <a:spcBef>
                <a:spcPts val="0"/>
              </a:spcBef>
              <a:spcAft>
                <a:spcPts val="0"/>
              </a:spcAft>
              <a:buClr>
                <a:schemeClr val="dk1"/>
              </a:buClr>
              <a:buSzPts val="1100"/>
              <a:buNone/>
            </a:pPr>
            <a:r>
              <a:t/>
            </a:r>
            <a:endParaRPr sz="1300">
              <a:solidFill>
                <a:schemeClr val="lt1"/>
              </a:solidFill>
            </a:endParaRPr>
          </a:p>
          <a:p>
            <a:pPr indent="0" lvl="0" marL="0" rtl="0" algn="just">
              <a:lnSpc>
                <a:spcPct val="115000"/>
              </a:lnSpc>
              <a:spcBef>
                <a:spcPts val="0"/>
              </a:spcBef>
              <a:spcAft>
                <a:spcPts val="0"/>
              </a:spcAft>
              <a:buClr>
                <a:schemeClr val="dk1"/>
              </a:buClr>
              <a:buSzPts val="1100"/>
              <a:buNone/>
            </a:pPr>
            <a:r>
              <a:rPr lang="en-US" sz="1300">
                <a:solidFill>
                  <a:schemeClr val="lt1"/>
                </a:solidFill>
              </a:rPr>
              <a:t>Agustina, E. &amp;  Cahyono, B.Y. (2017). Perceptions of Indonesian teachers and students on the use of quipper school as an online platform for extended EFL learning. </a:t>
            </a:r>
            <a:r>
              <a:rPr i="1" lang="en-US" sz="1300">
                <a:solidFill>
                  <a:schemeClr val="lt1"/>
                </a:solidFill>
              </a:rPr>
              <a:t>Journal of Language Teaching and Research, 8</a:t>
            </a:r>
            <a:r>
              <a:rPr lang="en-US" sz="1300">
                <a:solidFill>
                  <a:schemeClr val="lt1"/>
                </a:solidFill>
              </a:rPr>
              <a:t>(4), p. 794, doi: 10.17507/jltr.0804.20.</a:t>
            </a:r>
            <a:endParaRPr sz="1300">
              <a:solidFill>
                <a:schemeClr val="lt1"/>
              </a:solidFill>
            </a:endParaRPr>
          </a:p>
          <a:p>
            <a:pPr indent="0" lvl="0" marL="0" rtl="0" algn="just">
              <a:lnSpc>
                <a:spcPct val="115000"/>
              </a:lnSpc>
              <a:spcBef>
                <a:spcPts val="0"/>
              </a:spcBef>
              <a:spcAft>
                <a:spcPts val="0"/>
              </a:spcAft>
              <a:buClr>
                <a:schemeClr val="dk1"/>
              </a:buClr>
              <a:buSzPts val="1100"/>
              <a:buNone/>
            </a:pPr>
            <a:r>
              <a:t/>
            </a:r>
            <a:endParaRPr sz="1300">
              <a:solidFill>
                <a:schemeClr val="lt1"/>
              </a:solidFill>
            </a:endParaRPr>
          </a:p>
          <a:p>
            <a:pPr indent="0" lvl="0" marL="0" rtl="0" algn="just">
              <a:lnSpc>
                <a:spcPct val="115000"/>
              </a:lnSpc>
              <a:spcBef>
                <a:spcPts val="0"/>
              </a:spcBef>
              <a:spcAft>
                <a:spcPts val="0"/>
              </a:spcAft>
              <a:buClr>
                <a:schemeClr val="dk1"/>
              </a:buClr>
              <a:buSzPts val="1100"/>
              <a:buNone/>
            </a:pPr>
            <a:r>
              <a:rPr lang="en-US" sz="1300">
                <a:solidFill>
                  <a:schemeClr val="lt1"/>
                </a:solidFill>
              </a:rPr>
              <a:t>Dja'far, V.H., Cahyono, B.Y. and Bashtomi, Y. (2016). EFL teachers' perception of university students' motivation and ESP learning achievement, </a:t>
            </a:r>
            <a:r>
              <a:rPr i="1" lang="en-US" sz="1300">
                <a:solidFill>
                  <a:schemeClr val="lt1"/>
                </a:solidFill>
              </a:rPr>
              <a:t>Journal of Education and Practice, 7</a:t>
            </a:r>
            <a:r>
              <a:rPr lang="en-US" sz="1300">
                <a:solidFill>
                  <a:schemeClr val="lt1"/>
                </a:solidFill>
              </a:rPr>
              <a:t>(14), pp. 28-37, available at: </a:t>
            </a:r>
            <a:r>
              <a:rPr lang="en-US" sz="1300">
                <a:solidFill>
                  <a:schemeClr val="lt1"/>
                </a:solidFill>
                <a:uFill>
                  <a:noFill/>
                </a:uFill>
                <a:hlinkClick r:id="rId3">
                  <a:extLst>
                    <a:ext uri="{A12FA001-AC4F-418D-AE19-62706E023703}">
                      <ahyp:hlinkClr val="tx"/>
                    </a:ext>
                  </a:extLst>
                </a:hlinkClick>
              </a:rPr>
              <a:t>http://ezproxy.lib.utexas.edu/login?url=http://search.ebscohost.com/login.aspx?direct=true&amp;db=eric&amp;AN=EJ1102990&amp;site=ehost-live</a:t>
            </a:r>
            <a:r>
              <a:rPr lang="en-US" sz="1300">
                <a:solidFill>
                  <a:schemeClr val="lt1"/>
                </a:solidFill>
              </a:rPr>
              <a:t>.</a:t>
            </a:r>
            <a:endParaRPr sz="1300">
              <a:solidFill>
                <a:schemeClr val="lt1"/>
              </a:solidFill>
            </a:endParaRPr>
          </a:p>
          <a:p>
            <a:pPr indent="0" lvl="0" marL="0" rtl="0" algn="just">
              <a:lnSpc>
                <a:spcPct val="115000"/>
              </a:lnSpc>
              <a:spcBef>
                <a:spcPts val="0"/>
              </a:spcBef>
              <a:spcAft>
                <a:spcPts val="0"/>
              </a:spcAft>
              <a:buClr>
                <a:schemeClr val="dk1"/>
              </a:buClr>
              <a:buSzPts val="1100"/>
              <a:buNone/>
            </a:pPr>
            <a:r>
              <a:t/>
            </a:r>
            <a:endParaRPr sz="1300">
              <a:solidFill>
                <a:schemeClr val="lt1"/>
              </a:solidFill>
            </a:endParaRPr>
          </a:p>
          <a:p>
            <a:pPr indent="0" lvl="0" marL="0" rtl="0" algn="just">
              <a:lnSpc>
                <a:spcPct val="115000"/>
              </a:lnSpc>
              <a:spcBef>
                <a:spcPts val="0"/>
              </a:spcBef>
              <a:spcAft>
                <a:spcPts val="0"/>
              </a:spcAft>
              <a:buClr>
                <a:schemeClr val="dk1"/>
              </a:buClr>
              <a:buSzPts val="1100"/>
              <a:buNone/>
            </a:pPr>
            <a:r>
              <a:rPr lang="en-US" sz="1300">
                <a:solidFill>
                  <a:schemeClr val="lt1"/>
                </a:solidFill>
              </a:rPr>
              <a:t>Boyle, T. (1997). </a:t>
            </a:r>
            <a:r>
              <a:rPr i="1" lang="en-US" sz="1300">
                <a:solidFill>
                  <a:schemeClr val="lt1"/>
                </a:solidFill>
              </a:rPr>
              <a:t>Design for multimedia learning</a:t>
            </a:r>
            <a:r>
              <a:rPr lang="en-US" sz="1300">
                <a:solidFill>
                  <a:schemeClr val="lt1"/>
                </a:solidFill>
              </a:rPr>
              <a:t>. Prentice-Hall.</a:t>
            </a:r>
            <a:endParaRPr sz="1300">
              <a:solidFill>
                <a:schemeClr val="lt1"/>
              </a:solidFill>
            </a:endParaRPr>
          </a:p>
          <a:p>
            <a:pPr indent="0" lvl="0" marL="0" rtl="0" algn="just">
              <a:lnSpc>
                <a:spcPct val="115000"/>
              </a:lnSpc>
              <a:spcBef>
                <a:spcPts val="0"/>
              </a:spcBef>
              <a:spcAft>
                <a:spcPts val="0"/>
              </a:spcAft>
              <a:buClr>
                <a:schemeClr val="dk1"/>
              </a:buClr>
              <a:buSzPts val="1100"/>
              <a:buNone/>
            </a:pPr>
            <a:r>
              <a:t/>
            </a:r>
            <a:endParaRPr sz="1300">
              <a:solidFill>
                <a:schemeClr val="lt1"/>
              </a:solidFill>
            </a:endParaRPr>
          </a:p>
          <a:p>
            <a:pPr indent="0" lvl="0" marL="0" rtl="0" algn="just">
              <a:lnSpc>
                <a:spcPct val="115000"/>
              </a:lnSpc>
              <a:spcBef>
                <a:spcPts val="0"/>
              </a:spcBef>
              <a:spcAft>
                <a:spcPts val="0"/>
              </a:spcAft>
              <a:buClr>
                <a:schemeClr val="dk1"/>
              </a:buClr>
              <a:buSzPts val="1100"/>
              <a:buNone/>
            </a:pPr>
            <a:r>
              <a:rPr lang="en-US" sz="1300">
                <a:solidFill>
                  <a:schemeClr val="lt1"/>
                </a:solidFill>
              </a:rPr>
              <a:t>Simonson M, Smaldino S, Zvacek S: </a:t>
            </a:r>
            <a:r>
              <a:rPr i="1" lang="en-US" sz="1300">
                <a:solidFill>
                  <a:schemeClr val="lt1"/>
                </a:solidFill>
              </a:rPr>
              <a:t>Teaching and learning at a Distance.</a:t>
            </a:r>
            <a:r>
              <a:rPr lang="en-US" sz="1300">
                <a:solidFill>
                  <a:schemeClr val="lt1"/>
                </a:solidFill>
              </a:rPr>
              <a:t> United States of America:Information Age Publishing;2015.</a:t>
            </a:r>
            <a:endParaRPr sz="1300">
              <a:solidFill>
                <a:schemeClr val="lt1"/>
              </a:solidFill>
            </a:endParaRPr>
          </a:p>
          <a:p>
            <a:pPr indent="0" lvl="0" marL="0" rtl="0" algn="just">
              <a:lnSpc>
                <a:spcPct val="115000"/>
              </a:lnSpc>
              <a:spcBef>
                <a:spcPts val="0"/>
              </a:spcBef>
              <a:spcAft>
                <a:spcPts val="0"/>
              </a:spcAft>
              <a:buClr>
                <a:schemeClr val="dk1"/>
              </a:buClr>
              <a:buSzPts val="1100"/>
              <a:buNone/>
            </a:pPr>
            <a:r>
              <a:t/>
            </a:r>
            <a:endParaRPr sz="1300">
              <a:solidFill>
                <a:schemeClr val="lt1"/>
              </a:solidFill>
            </a:endParaRPr>
          </a:p>
          <a:p>
            <a:pPr indent="0" lvl="0" marL="0" rtl="0" algn="just">
              <a:lnSpc>
                <a:spcPct val="115000"/>
              </a:lnSpc>
              <a:spcBef>
                <a:spcPts val="0"/>
              </a:spcBef>
              <a:spcAft>
                <a:spcPts val="0"/>
              </a:spcAft>
              <a:buClr>
                <a:schemeClr val="dk1"/>
              </a:buClr>
              <a:buSzPts val="1100"/>
              <a:buNone/>
            </a:pPr>
            <a:r>
              <a:rPr lang="en-US" sz="1300">
                <a:solidFill>
                  <a:schemeClr val="lt1"/>
                </a:solidFill>
              </a:rPr>
              <a:t>Early J. O., &amp; Murphy, L. (2009). Self-Actualization and E-Learning: A Qualitative Investigation of University Faculty’s Perceived. </a:t>
            </a:r>
            <a:r>
              <a:rPr i="1" lang="en-US" sz="1300">
                <a:solidFill>
                  <a:schemeClr val="lt1"/>
                </a:solidFill>
              </a:rPr>
              <a:t>International Journal on E-Learning.</a:t>
            </a:r>
            <a:r>
              <a:rPr lang="en-US" sz="1300">
                <a:solidFill>
                  <a:schemeClr val="lt1"/>
                </a:solidFill>
              </a:rPr>
              <a:t> 223–240.</a:t>
            </a:r>
            <a:endParaRPr sz="1300">
              <a:solidFill>
                <a:schemeClr val="lt1"/>
              </a:solidFill>
            </a:endParaRPr>
          </a:p>
          <a:p>
            <a:pPr indent="0" lvl="0" marL="0" rtl="0" algn="l">
              <a:lnSpc>
                <a:spcPct val="90000"/>
              </a:lnSpc>
              <a:spcBef>
                <a:spcPts val="1000"/>
              </a:spcBef>
              <a:spcAft>
                <a:spcPts val="0"/>
              </a:spcAft>
              <a:buClr>
                <a:schemeClr val="lt1"/>
              </a:buClr>
              <a:buSzPts val="2000"/>
              <a:buNone/>
            </a:pPr>
            <a:r>
              <a:t/>
            </a:r>
            <a:endParaRPr sz="1300">
              <a:solidFill>
                <a:schemeClr val="lt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57" name="Shape 157"/>
        <p:cNvGrpSpPr/>
        <p:nvPr/>
      </p:nvGrpSpPr>
      <p:grpSpPr>
        <a:xfrm>
          <a:off x="0" y="0"/>
          <a:ext cx="0" cy="0"/>
          <a:chOff x="0" y="0"/>
          <a:chExt cx="0" cy="0"/>
        </a:xfrm>
      </p:grpSpPr>
      <p:sp>
        <p:nvSpPr>
          <p:cNvPr id="158" name="Google Shape;158;p8"/>
          <p:cNvSpPr txBox="1"/>
          <p:nvPr>
            <p:ph type="ctrTitle"/>
          </p:nvPr>
        </p:nvSpPr>
        <p:spPr>
          <a:xfrm>
            <a:off x="1524000" y="935788"/>
            <a:ext cx="9144000" cy="879475"/>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lt1"/>
              </a:buClr>
              <a:buSzPct val="100000"/>
              <a:buFont typeface="Calibri"/>
              <a:buNone/>
            </a:pPr>
            <a:r>
              <a:rPr b="1" lang="en-US">
                <a:solidFill>
                  <a:schemeClr val="lt1"/>
                </a:solidFill>
                <a:latin typeface="Calibri"/>
                <a:ea typeface="Calibri"/>
                <a:cs typeface="Calibri"/>
                <a:sym typeface="Calibri"/>
              </a:rPr>
              <a:t>THANK YOU!</a:t>
            </a:r>
            <a:endParaRPr b="1">
              <a:solidFill>
                <a:schemeClr val="lt1"/>
              </a:solidFill>
              <a:latin typeface="Calibri"/>
              <a:ea typeface="Calibri"/>
              <a:cs typeface="Calibri"/>
              <a:sym typeface="Calibri"/>
            </a:endParaRPr>
          </a:p>
        </p:txBody>
      </p:sp>
      <p:sp>
        <p:nvSpPr>
          <p:cNvPr id="159" name="Google Shape;159;p8"/>
          <p:cNvSpPr txBox="1"/>
          <p:nvPr>
            <p:ph idx="1" type="subTitle"/>
          </p:nvPr>
        </p:nvSpPr>
        <p:spPr>
          <a:xfrm>
            <a:off x="1524000" y="1690889"/>
            <a:ext cx="9144000" cy="940248"/>
          </a:xfrm>
          <a:prstGeom prst="rect">
            <a:avLst/>
          </a:prstGeom>
          <a:noFill/>
          <a:ln>
            <a:noFill/>
          </a:ln>
        </p:spPr>
        <p:txBody>
          <a:bodyPr anchorCtr="0" anchor="t" bIns="45700" lIns="91425" spcFirstLastPara="1" rIns="91425" wrap="square" tIns="45700">
            <a:normAutofit/>
          </a:bodyPr>
          <a:lstStyle/>
          <a:p>
            <a:pPr indent="0" lvl="0" marL="0" rtl="0" algn="ctr">
              <a:lnSpc>
                <a:spcPct val="100000"/>
              </a:lnSpc>
              <a:spcBef>
                <a:spcPts val="0"/>
              </a:spcBef>
              <a:spcAft>
                <a:spcPts val="0"/>
              </a:spcAft>
              <a:buClr>
                <a:schemeClr val="lt1"/>
              </a:buClr>
              <a:buSzPts val="2000"/>
              <a:buNone/>
            </a:pPr>
            <a:r>
              <a:rPr b="1" lang="en-US" sz="2000">
                <a:solidFill>
                  <a:schemeClr val="lt1"/>
                </a:solidFill>
              </a:rPr>
              <a:t>Follow us @...</a:t>
            </a:r>
            <a:endParaRPr b="1" sz="2000">
              <a:solidFill>
                <a:schemeClr val="lt1"/>
              </a:solidFill>
            </a:endParaRPr>
          </a:p>
        </p:txBody>
      </p:sp>
      <p:sp>
        <p:nvSpPr>
          <p:cNvPr id="160" name="Google Shape;160;p8"/>
          <p:cNvSpPr txBox="1"/>
          <p:nvPr/>
        </p:nvSpPr>
        <p:spPr>
          <a:xfrm>
            <a:off x="1524000" y="1656700"/>
            <a:ext cx="9144000" cy="317125"/>
          </a:xfrm>
          <a:prstGeom prst="rect">
            <a:avLst/>
          </a:prstGeom>
          <a:noFill/>
          <a:ln>
            <a:noFill/>
          </a:ln>
        </p:spPr>
        <p:txBody>
          <a:bodyPr anchorCtr="0" anchor="b" bIns="45700" lIns="91425" spcFirstLastPara="1" rIns="91425" wrap="square" tIns="45700">
            <a:normAutofit fontScale="97500"/>
          </a:bodyPr>
          <a:lstStyle/>
          <a:p>
            <a:pPr indent="0" lvl="0" marL="0" marR="0" rtl="0" algn="ctr">
              <a:lnSpc>
                <a:spcPct val="90000"/>
              </a:lnSpc>
              <a:spcBef>
                <a:spcPts val="0"/>
              </a:spcBef>
              <a:spcAft>
                <a:spcPts val="0"/>
              </a:spcAft>
              <a:buClr>
                <a:schemeClr val="dk1"/>
              </a:buClr>
              <a:buSzPct val="100000"/>
              <a:buFont typeface="Calibri"/>
              <a:buNone/>
            </a:pPr>
            <a:r>
              <a:t/>
            </a:r>
            <a:endParaRPr b="0" i="0" sz="1600" u="none" cap="none" strike="noStrike">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2023-04-14T06:04:15Z</dcterms:created>
  <dc:creator>ismail - [2010]</dc:creator>
</cp:coreProperties>
</file>