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5" y="928656"/>
            <a:ext cx="11812385" cy="879475"/>
          </a:xfrm>
        </p:spPr>
        <p:txBody>
          <a:bodyPr>
            <a:noAutofit/>
          </a:bodyPr>
          <a:lstStyle/>
          <a:p>
            <a:r>
              <a:rPr lang="en-US" sz="2800" b="1" dirty="0">
                <a:solidFill>
                  <a:schemeClr val="bg1"/>
                </a:solidFill>
                <a:latin typeface="+mn-lt"/>
                <a:cs typeface="Times New Roman" panose="02020603050405020304" pitchFamily="18" charset="0"/>
              </a:rPr>
              <a:t>	The Impact of German Songs on Developing Listening Skills in Beginner German Language Learners</a:t>
            </a:r>
          </a:p>
        </p:txBody>
      </p:sp>
      <p:sp>
        <p:nvSpPr>
          <p:cNvPr id="6" name="Subtitle 5"/>
          <p:cNvSpPr>
            <a:spLocks noGrp="1"/>
          </p:cNvSpPr>
          <p:nvPr>
            <p:ph type="subTitle" idx="1"/>
          </p:nvPr>
        </p:nvSpPr>
        <p:spPr>
          <a:xfrm>
            <a:off x="551407" y="2058920"/>
            <a:ext cx="11089177" cy="940248"/>
          </a:xfrm>
        </p:spPr>
        <p:txBody>
          <a:bodyPr>
            <a:normAutofit/>
          </a:bodyPr>
          <a:lstStyle/>
          <a:p>
            <a:pPr>
              <a:lnSpc>
                <a:spcPct val="100000"/>
              </a:lnSpc>
            </a:pPr>
            <a:r>
              <a:rPr lang="en-US" sz="1600" b="1" dirty="0">
                <a:solidFill>
                  <a:schemeClr val="bg1"/>
                </a:solidFill>
              </a:rPr>
              <a:t>Viola Angelina</a:t>
            </a:r>
            <a:r>
              <a:rPr lang="id-ID" sz="1600" b="1" dirty="0">
                <a:solidFill>
                  <a:schemeClr val="bg1"/>
                </a:solidFill>
              </a:rPr>
              <a:t>, Pepen Permana, M.Pd, Irma Permatawati, M.Pd</a:t>
            </a:r>
            <a:endParaRPr lang="en-US" sz="1600" b="1" dirty="0">
              <a:solidFill>
                <a:schemeClr val="bg1"/>
              </a:solidFill>
            </a:endParaRPr>
          </a:p>
          <a:p>
            <a:pPr>
              <a:lnSpc>
                <a:spcPct val="100000"/>
              </a:lnSpc>
            </a:pPr>
            <a:r>
              <a:rPr lang="id-ID" sz="1600" b="1" dirty="0">
                <a:solidFill>
                  <a:schemeClr val="bg1"/>
                </a:solidFill>
              </a:rPr>
              <a:t>Universitas Pendidikan Indonesia</a:t>
            </a:r>
            <a:endParaRPr lang="en-US" sz="1600" b="1" dirty="0">
              <a:solidFill>
                <a:schemeClr val="bg1"/>
              </a:solidFill>
            </a:endParaRPr>
          </a:p>
        </p:txBody>
      </p:sp>
      <p:sp>
        <p:nvSpPr>
          <p:cNvPr id="7" name="Title 4"/>
          <p:cNvSpPr txBox="1">
            <a:spLocks/>
          </p:cNvSpPr>
          <p:nvPr/>
        </p:nvSpPr>
        <p:spPr>
          <a:xfrm>
            <a:off x="1523996" y="1741795"/>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a:t>
            </a:r>
            <a:r>
              <a:rPr lang="id-ID" sz="1600" dirty="0">
                <a:solidFill>
                  <a:schemeClr val="bg1"/>
                </a:solidFill>
                <a:latin typeface="+mn-lt"/>
                <a:cs typeface="Times New Roman" panose="02020603050405020304" pitchFamily="18" charset="0"/>
              </a:rPr>
              <a:t>ICOLLITE-23087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543078"/>
            <a:ext cx="10515600" cy="4351338"/>
          </a:xfrm>
        </p:spPr>
        <p:txBody>
          <a:bodyPr>
            <a:normAutofit/>
          </a:bodyPr>
          <a:lstStyle/>
          <a:p>
            <a:pPr marL="0" indent="0" algn="just">
              <a:buNone/>
            </a:pPr>
            <a:r>
              <a:rPr lang="id-ID" sz="2000" dirty="0">
                <a:solidFill>
                  <a:schemeClr val="bg1"/>
                </a:solidFill>
              </a:rPr>
              <a:t>Listening is one of the important aspects in language learning because with listening skills students can undestand conversations and acquire information. This learning listening skills needs to be regulary practiced as it cannot be mastered on its own. Based on the observation results regarding the German language learning at SMA Negeri 9 Bandung, conducted on February 7, 2023, there are still students who have difficulties in listening skills.</a:t>
            </a:r>
          </a:p>
          <a:p>
            <a:pPr marL="0" indent="0" algn="just">
              <a:buNone/>
            </a:pPr>
            <a:r>
              <a:rPr lang="id-ID" sz="2000" dirty="0">
                <a:solidFill>
                  <a:schemeClr val="bg1"/>
                </a:solidFill>
              </a:rPr>
              <a:t>To enhance listening skills, one of the learning media that can be used is songs in German. Songs in language learning are valuable media to use because songs not only improve listening skills but also enhance vocabulary and speaking skills. Through German songs, students can listen how native speakers converse and pronounce words in German. This is assumed to familiarize the students and make them more comfortable when hearing conversations in German. </a:t>
            </a:r>
          </a:p>
          <a:p>
            <a:pPr marL="0" indent="0" algn="just">
              <a:buNone/>
            </a:pPr>
            <a:r>
              <a:rPr lang="id-ID" sz="2000" dirty="0">
                <a:solidFill>
                  <a:schemeClr val="bg1"/>
                </a:solidFill>
              </a:rPr>
              <a:t>In this research, children’s songs are used to enhance listening skills. Children’s songs in German have simple and easily understanable vocabulary. Using songs in learning not only educates but also makes the learning process more enjoyable.</a:t>
            </a: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92500" lnSpcReduction="10000"/>
          </a:bodyPr>
          <a:lstStyle/>
          <a:p>
            <a:pPr marL="0" indent="0" algn="just">
              <a:buNone/>
            </a:pPr>
            <a:r>
              <a:rPr lang="id-ID" sz="2000" dirty="0">
                <a:solidFill>
                  <a:schemeClr val="bg1"/>
                </a:solidFill>
              </a:rPr>
              <a:t>Listening skills have a crucial role in communication and are one of the fundamental skills in language learning. According to Neubert (2014, page. 10), listening skils are as follow: “</a:t>
            </a:r>
            <a:r>
              <a:rPr lang="id-ID" sz="2000" i="1" dirty="0">
                <a:solidFill>
                  <a:schemeClr val="bg1"/>
                </a:solidFill>
              </a:rPr>
              <a:t>Wie bereits erwähnt, ist das Hörverstehen die grundlegende Fertigkeit für den Spracherwerb. Es kann keine Produktion von Sprache stattfinden, wenn die rezeptive Fertigkeit des Hörverstehens unzureichend ausgebildet wurde</a:t>
            </a:r>
            <a:r>
              <a:rPr lang="id-ID" sz="2000" dirty="0">
                <a:solidFill>
                  <a:schemeClr val="bg1"/>
                </a:solidFill>
              </a:rPr>
              <a:t>”. </a:t>
            </a:r>
            <a:r>
              <a:rPr lang="en-US" sz="2000" dirty="0">
                <a:solidFill>
                  <a:schemeClr val="bg1"/>
                </a:solidFill>
              </a:rPr>
              <a:t>This statement can be interpreted as follows: Listening skills are fundamental in mastering a language. It is not possible to have language production without developing listening skills optimally.</a:t>
            </a:r>
            <a:endParaRPr lang="id-ID" sz="2000" dirty="0">
              <a:solidFill>
                <a:schemeClr val="bg1"/>
              </a:solidFill>
            </a:endParaRPr>
          </a:p>
          <a:p>
            <a:pPr marL="0" indent="0" algn="just">
              <a:buNone/>
            </a:pPr>
            <a:r>
              <a:rPr lang="en-US" sz="2000" dirty="0">
                <a:solidFill>
                  <a:schemeClr val="bg1"/>
                </a:solidFill>
              </a:rPr>
              <a:t>The use of songs in developing listening skills can be one of the helpful tools. Karyn (2006, page 547) states that</a:t>
            </a:r>
            <a:r>
              <a:rPr lang="id-ID" sz="2000" dirty="0">
                <a:solidFill>
                  <a:schemeClr val="bg1"/>
                </a:solidFill>
              </a:rPr>
              <a:t>: “</a:t>
            </a:r>
            <a:r>
              <a:rPr lang="id-ID" sz="2000" i="1" dirty="0">
                <a:solidFill>
                  <a:schemeClr val="bg1"/>
                </a:solidFill>
              </a:rPr>
              <a:t>Lieder können als (authentische) Texte für verschiedene Lernziele verwendet werden: Hörverstehen, Aussprache, Sprechen, kreatives Schreiben, Vermittlung von Landeskunde sowie Erweiterung von Sprachregistern, Wortschatz und Grammatikstrukturen</a:t>
            </a:r>
            <a:r>
              <a:rPr lang="id-ID" sz="2000" dirty="0">
                <a:solidFill>
                  <a:schemeClr val="bg1"/>
                </a:solidFill>
              </a:rPr>
              <a:t>.” </a:t>
            </a:r>
            <a:r>
              <a:rPr lang="en-US" sz="2000" dirty="0">
                <a:solidFill>
                  <a:schemeClr val="bg1"/>
                </a:solidFill>
              </a:rPr>
              <a:t>This statement can be interpreted as follows</a:t>
            </a:r>
            <a:r>
              <a:rPr lang="id-ID" sz="2000" dirty="0">
                <a:solidFill>
                  <a:schemeClr val="bg1"/>
                </a:solidFill>
              </a:rPr>
              <a:t>: </a:t>
            </a:r>
            <a:r>
              <a:rPr lang="en-US" sz="2000" dirty="0">
                <a:solidFill>
                  <a:schemeClr val="bg1"/>
                </a:solidFill>
              </a:rPr>
              <a:t>Songs can be used as (authentic) texts for various learning objectives: listening comprehension, pronunciation, speaking, creative writing, teaching cultural knowledge, as well as expanding language registers, vocabulary, and grammar structures.</a:t>
            </a:r>
            <a:r>
              <a:rPr lang="id-ID" sz="2000" dirty="0">
                <a:solidFill>
                  <a:schemeClr val="bg1"/>
                </a:solidFill>
              </a:rPr>
              <a:t> </a:t>
            </a:r>
          </a:p>
          <a:p>
            <a:pPr marL="0" indent="0" algn="just">
              <a:buNone/>
            </a:pPr>
            <a:r>
              <a:rPr lang="en-US" sz="2000" dirty="0">
                <a:solidFill>
                  <a:schemeClr val="bg1"/>
                </a:solidFill>
              </a:rPr>
              <a:t>Based on the explanation provided, the use of German-language songs as a media is assumed to aid students in improving their listening skills in German. This is because the use of German songs will expose students to listening to native speakers and make the learning process more enjoyable.</a:t>
            </a:r>
            <a:endParaRPr lang="id-ID"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marL="0" indent="0" algn="just">
              <a:buNone/>
            </a:pPr>
            <a:r>
              <a:rPr lang="en-US" sz="2000" dirty="0">
                <a:solidFill>
                  <a:schemeClr val="bg1"/>
                </a:solidFill>
              </a:rPr>
              <a:t>This study is a quantitative research with a quasi-experimental approach. The research design used in this study is the Non-equivalent Control Group Design, which includes an experimental group and a control group. The experimental group is the one that receives treatment in the form of German-language song-based learning. Meanwhile, the control group is the comparison group that does not receive the same treatment.</a:t>
            </a:r>
            <a:endParaRPr lang="id-ID" sz="2000" dirty="0">
              <a:solidFill>
                <a:schemeClr val="bg1"/>
              </a:solidFill>
            </a:endParaRPr>
          </a:p>
          <a:p>
            <a:pPr marL="0" indent="0" algn="just">
              <a:buNone/>
            </a:pPr>
            <a:r>
              <a:rPr lang="en-US" sz="2000" dirty="0">
                <a:solidFill>
                  <a:schemeClr val="bg1"/>
                </a:solidFill>
              </a:rPr>
              <a:t>The population in this study consists of all students in grade XI (Class 11) with a focus on the German language at SMA Negeri 9 Bandung for the academic year 2022/2023. The sampling method used in this research is purposive sampling, which involves selecting specific members of the population. In this case, Class XI IPS 4, consisting of 20 students, is chosen as the experimental group, while Class XI IPS 5, </a:t>
            </a:r>
            <a:r>
              <a:rPr lang="en-US" sz="2000" dirty="0" err="1">
                <a:solidFill>
                  <a:schemeClr val="bg1"/>
                </a:solidFill>
              </a:rPr>
              <a:t>als</a:t>
            </a:r>
            <a:r>
              <a:rPr lang="id-ID" sz="2000" dirty="0">
                <a:solidFill>
                  <a:schemeClr val="bg1"/>
                </a:solidFill>
              </a:rPr>
              <a:t> </a:t>
            </a:r>
            <a:r>
              <a:rPr lang="en-US" sz="2000" dirty="0">
                <a:solidFill>
                  <a:schemeClr val="bg1"/>
                </a:solidFill>
              </a:rPr>
              <a:t>o consisting of 20 students, is selected as the control group.</a:t>
            </a:r>
            <a:r>
              <a:rPr lang="id-ID" sz="2000" dirty="0">
                <a:solidFill>
                  <a:schemeClr val="bg1"/>
                </a:solidFill>
              </a:rPr>
              <a:t> </a:t>
            </a:r>
          </a:p>
          <a:p>
            <a:pPr marL="0" indent="0" algn="just">
              <a:buNone/>
            </a:pPr>
            <a:r>
              <a:rPr lang="en-US" sz="2000" dirty="0">
                <a:solidFill>
                  <a:schemeClr val="bg1"/>
                </a:solidFill>
              </a:rPr>
              <a:t>The research instrument used to collect data in this study consists of tests, which are divided into pretest and posttest, </a:t>
            </a:r>
            <a:r>
              <a:rPr lang="id-ID" sz="2000" dirty="0">
                <a:solidFill>
                  <a:schemeClr val="bg1"/>
                </a:solidFill>
              </a:rPr>
              <a:t>and </a:t>
            </a:r>
            <a:r>
              <a:rPr lang="en-US" sz="2000" dirty="0">
                <a:solidFill>
                  <a:schemeClr val="bg1"/>
                </a:solidFill>
              </a:rPr>
              <a:t>questionnaire.</a:t>
            </a:r>
            <a:r>
              <a:rPr lang="id-ID" sz="2000" dirty="0">
                <a:solidFill>
                  <a:schemeClr val="bg1"/>
                </a:solidFill>
              </a:rPr>
              <a:t> </a:t>
            </a:r>
            <a:r>
              <a:rPr lang="en-US" sz="2000" dirty="0">
                <a:solidFill>
                  <a:schemeClr val="bg1"/>
                </a:solidFill>
              </a:rPr>
              <a:t>To determine whether this test is suitable to be used as a research instrument, validity and reliability tests are conducted. The validity test is performed using Microsoft Excel with the point-biserial correlation technique.</a:t>
            </a:r>
            <a:r>
              <a:rPr lang="id-ID" sz="2000" dirty="0">
                <a:solidFill>
                  <a:schemeClr val="bg1"/>
                </a:solidFill>
              </a:rPr>
              <a:t> </a:t>
            </a:r>
            <a:r>
              <a:rPr lang="en-US" sz="2000" dirty="0">
                <a:solidFill>
                  <a:schemeClr val="bg1"/>
                </a:solidFill>
              </a:rPr>
              <a:t>The reliability test is carried out using Microsoft Excel with the Kuder Richardson 20 (KR-20) formula.</a:t>
            </a:r>
            <a:r>
              <a:rPr lang="id-ID" sz="2000" dirty="0">
                <a:solidFill>
                  <a:schemeClr val="bg1"/>
                </a:solidFill>
              </a:rPr>
              <a:t> </a:t>
            </a:r>
            <a:r>
              <a:rPr lang="en-US" sz="2000" dirty="0">
                <a:solidFill>
                  <a:schemeClr val="bg1"/>
                </a:solidFill>
              </a:rPr>
              <a:t>The questionnaire given to the students contains 10 questions and is distributed through Google Forms, employing an interval scale, specifically the Likert scale.</a:t>
            </a:r>
            <a:endParaRPr lang="id-ID" sz="2000" dirty="0">
              <a:solidFill>
                <a:schemeClr val="bg1"/>
              </a:solidFill>
            </a:endParaRPr>
          </a:p>
          <a:p>
            <a:pPr marL="0" indent="0" algn="just">
              <a:buNone/>
            </a:pPr>
            <a:r>
              <a:rPr lang="en-US" sz="2000" dirty="0">
                <a:solidFill>
                  <a:schemeClr val="bg1"/>
                </a:solidFill>
              </a:rPr>
              <a:t>The data analysis conducted includes tests for normality, homogeneity, paired sample t-test, and independent sample t-test.</a:t>
            </a:r>
            <a:endParaRPr lang="id-ID" sz="2000" dirty="0">
              <a:solidFill>
                <a:schemeClr val="bg1"/>
              </a:solidFill>
            </a:endParaRPr>
          </a:p>
          <a:p>
            <a:pPr marL="0" indent="0" algn="just">
              <a:buNone/>
            </a:pPr>
            <a:endParaRPr lang="en-US" sz="2000" dirty="0">
              <a:solidFill>
                <a:schemeClr val="bg1"/>
              </a:solidFill>
            </a:endParaRPr>
          </a:p>
          <a:p>
            <a:pPr marL="0" indent="0" algn="just">
              <a:buNone/>
            </a:pPr>
            <a:endParaRPr lang="en-US" sz="2000" dirty="0">
              <a:solidFill>
                <a:schemeClr val="bg1"/>
              </a:solidFill>
            </a:endParaRPr>
          </a:p>
          <a:p>
            <a:pPr marL="0" indent="0" algn="just">
              <a:buNone/>
            </a:pPr>
            <a:endParaRPr lang="en-US" sz="2000" dirty="0">
              <a:solidFill>
                <a:schemeClr val="bg1"/>
              </a:solidFill>
            </a:endParaRPr>
          </a:p>
          <a:p>
            <a:pPr marL="0" indent="0" algn="just">
              <a:buNone/>
            </a:pPr>
            <a:endParaRPr lang="en-US" sz="2000" dirty="0">
              <a:solidFill>
                <a:schemeClr val="bg1"/>
              </a:solidFill>
            </a:endParaRPr>
          </a:p>
          <a:p>
            <a:pPr marL="0" indent="0" algn="just">
              <a:buNone/>
            </a:pPr>
            <a:endParaRPr lang="en-US" sz="2000" dirty="0">
              <a:solidFill>
                <a:schemeClr val="bg1"/>
              </a:solidFill>
            </a:endParaRPr>
          </a:p>
          <a:p>
            <a:pPr marL="0" indent="0" algn="just">
              <a:buNone/>
            </a:pPr>
            <a:endParaRPr lang="en-US" sz="2000" dirty="0">
              <a:solidFill>
                <a:schemeClr val="bg1"/>
              </a:solidFill>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a:buFontTx/>
              <a:buChar char="-"/>
            </a:pPr>
            <a:r>
              <a:rPr lang="en-US" sz="2000" dirty="0">
                <a:solidFill>
                  <a:schemeClr val="bg1"/>
                </a:solidFill>
              </a:rPr>
              <a:t>Based on the results of the pretest given to the experimental class, it is observed that the lowest score was 45 and the highest score was 80 out of a maximum of 100, with an average score of 63. On the other hand, in the control class, the pretest scores ranged from 55 as the lowest to 85 as the highest, with an average score of 73.75.</a:t>
            </a:r>
            <a:endParaRPr lang="id-ID" sz="2000" dirty="0">
              <a:solidFill>
                <a:schemeClr val="bg1"/>
              </a:solidFill>
            </a:endParaRPr>
          </a:p>
          <a:p>
            <a:pPr>
              <a:buFontTx/>
              <a:buChar char="-"/>
            </a:pPr>
            <a:r>
              <a:rPr lang="en-US" sz="2000" dirty="0">
                <a:solidFill>
                  <a:schemeClr val="bg1"/>
                </a:solidFill>
              </a:rPr>
              <a:t>Based on the results of the posttest given to the experimental class, it is evident that the lowest score was 70, and the highest score was 95 out of a maximum of 100, with an average score of 80.</a:t>
            </a:r>
            <a:r>
              <a:rPr lang="id-ID" sz="2000" dirty="0">
                <a:solidFill>
                  <a:schemeClr val="bg1"/>
                </a:solidFill>
              </a:rPr>
              <a:t> On the other hand, in the control class, </a:t>
            </a:r>
            <a:r>
              <a:rPr lang="en-US" sz="2000" dirty="0">
                <a:solidFill>
                  <a:schemeClr val="bg1"/>
                </a:solidFill>
              </a:rPr>
              <a:t>the posttest scores ranged from 60 as the lowest to 85 as the highest, with an average score of 74.25.</a:t>
            </a:r>
            <a:endParaRPr lang="id-ID" sz="2000" dirty="0">
              <a:solidFill>
                <a:schemeClr val="bg1"/>
              </a:solidFill>
            </a:endParaRPr>
          </a:p>
          <a:p>
            <a:pPr>
              <a:buFontTx/>
              <a:buChar char="-"/>
            </a:pPr>
            <a:r>
              <a:rPr lang="en-US" sz="2000" dirty="0">
                <a:solidFill>
                  <a:schemeClr val="bg1"/>
                </a:solidFill>
              </a:rPr>
              <a:t>o identify the difference in students' learning outcomes before and after treatment, a t-test needs to be conducted. Before performing the test, preliminary data analysis should be carried out. This analysis involves steps such as:</a:t>
            </a:r>
            <a:r>
              <a:rPr lang="id-ID" sz="2000" dirty="0">
                <a:solidFill>
                  <a:schemeClr val="bg1"/>
                </a:solidFill>
              </a:rPr>
              <a:t> checking data normality and checking data homogenity.</a:t>
            </a:r>
          </a:p>
          <a:p>
            <a:pPr>
              <a:buFontTx/>
              <a:buChar char="-"/>
            </a:pPr>
            <a:r>
              <a:rPr lang="en-US" sz="2000" dirty="0">
                <a:solidFill>
                  <a:schemeClr val="bg1"/>
                </a:solidFill>
              </a:rPr>
              <a:t>Pretest and posttest scores in both the experimental and control classes have been confirmed to follow a normal distribution.</a:t>
            </a:r>
            <a:endParaRPr lang="id-ID" sz="2000" dirty="0">
              <a:solidFill>
                <a:schemeClr val="bg1"/>
              </a:solidFill>
            </a:endParaRPr>
          </a:p>
          <a:p>
            <a:pPr>
              <a:buFontTx/>
              <a:buChar char="-"/>
            </a:pPr>
            <a:r>
              <a:rPr lang="en-US" sz="2000" dirty="0">
                <a:solidFill>
                  <a:schemeClr val="bg1"/>
                </a:solidFill>
              </a:rPr>
              <a:t>Pretest and posttest scores in both the experimental and control classes have been shown to have homogeneous variances.</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algn="just"/>
            <a:r>
              <a:rPr lang="en-US" sz="2000" dirty="0">
                <a:solidFill>
                  <a:schemeClr val="bg1"/>
                </a:solidFill>
              </a:rPr>
              <a:t>The pretest and posttest results of the experimental class have a Sig. (2-tailed) value of 0.000. According to the decision-making basis mentioned above, since Sig. (2-tailed) is 0.000 &lt; 0.05, it is stated that there is a significant difference between the pretest and posttest results of the experimental class.</a:t>
            </a:r>
            <a:endParaRPr lang="id-ID" sz="2000" dirty="0">
              <a:solidFill>
                <a:schemeClr val="bg1"/>
              </a:solidFill>
            </a:endParaRPr>
          </a:p>
          <a:p>
            <a:pPr algn="just"/>
            <a:r>
              <a:rPr lang="en-US" sz="2000" dirty="0">
                <a:solidFill>
                  <a:schemeClr val="bg1"/>
                </a:solidFill>
              </a:rPr>
              <a:t>The pretest and posttest results of the control class have a Sig. (2-tailed) value of 0.821. Based on the decision-making basis mentioned above, since Sig. (2-tailed) is 0.821 &gt; 0.05, it is stated that there is no significant difference between the pretest and posttest results of the control class.</a:t>
            </a:r>
            <a:endParaRPr lang="id-ID" sz="2000" dirty="0">
              <a:solidFill>
                <a:schemeClr val="bg1"/>
              </a:solidFill>
            </a:endParaRPr>
          </a:p>
          <a:p>
            <a:pPr algn="just"/>
            <a:r>
              <a:rPr lang="en-US" sz="2000" dirty="0">
                <a:solidFill>
                  <a:schemeClr val="bg1"/>
                </a:solidFill>
              </a:rPr>
              <a:t>Based on the results of the independent t-test, it is observed that the Sig. (2-tailed) value for the pretest scores of the experimental class and the control class is 0.000. According to the decision-making basis mentioned above, if the Sig. (2-tailed) value is &lt; 0.05, it indicates that there is a significant difference between the pretest scores of the experimental class and the control class</a:t>
            </a:r>
            <a:r>
              <a:rPr lang="id-ID" sz="2000" dirty="0">
                <a:solidFill>
                  <a:schemeClr val="bg1"/>
                </a:solidFill>
              </a:rPr>
              <a:t>. </a:t>
            </a:r>
          </a:p>
          <a:p>
            <a:pPr algn="just"/>
            <a:r>
              <a:rPr lang="en-US" sz="2000" dirty="0">
                <a:solidFill>
                  <a:schemeClr val="bg1"/>
                </a:solidFill>
              </a:rPr>
              <a:t>Based on the results of the independent t-test, it is observed that the Sig. (2-tailed) value for the p</a:t>
            </a:r>
            <a:r>
              <a:rPr lang="id-ID" sz="2000" dirty="0">
                <a:solidFill>
                  <a:schemeClr val="bg1"/>
                </a:solidFill>
              </a:rPr>
              <a:t>ost</a:t>
            </a:r>
            <a:r>
              <a:rPr lang="en-US" sz="2000" dirty="0">
                <a:solidFill>
                  <a:schemeClr val="bg1"/>
                </a:solidFill>
              </a:rPr>
              <a:t>test scores of the experimental class and the control class is 0.010, which is less than 0.05.</a:t>
            </a:r>
            <a:r>
              <a:rPr lang="id-ID" sz="2000" dirty="0">
                <a:solidFill>
                  <a:schemeClr val="bg1"/>
                </a:solidFill>
              </a:rPr>
              <a:t> I</a:t>
            </a:r>
            <a:r>
              <a:rPr lang="en-US" sz="2000" dirty="0">
                <a:solidFill>
                  <a:schemeClr val="bg1"/>
                </a:solidFill>
              </a:rPr>
              <a:t>t is declared that there is a significant difference between the posttest results of the experimental class and the control class..</a:t>
            </a:r>
            <a:endParaRPr lang="id-ID" sz="2000" dirty="0">
              <a:solidFill>
                <a:schemeClr val="bg1"/>
              </a:solidFill>
            </a:endParaRPr>
          </a:p>
        </p:txBody>
      </p:sp>
    </p:spTree>
    <p:extLst>
      <p:ext uri="{BB962C8B-B14F-4D97-AF65-F5344CB8AC3E}">
        <p14:creationId xmlns:p14="http://schemas.microsoft.com/office/powerpoint/2010/main" val="3909224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algn="just"/>
            <a:r>
              <a:rPr lang="en-US" sz="2000" dirty="0">
                <a:solidFill>
                  <a:schemeClr val="bg1"/>
                </a:solidFill>
              </a:rPr>
              <a:t>Based on the obtained results of the students' responses regarding the use of German-language songs in teaching listening skills, a percentage index of 89.6% indicates that the majority of the students strongly agree with the usage. Therefore, it can be concluded that the use of German-language songs is effective in teaching listening skills. The use of these songs helps students expand their vocabulary and improve their understanding of the German language through listening.</a:t>
            </a:r>
            <a:endParaRPr lang="id-ID" sz="2000" dirty="0">
              <a:solidFill>
                <a:schemeClr val="bg1"/>
              </a:solidFill>
            </a:endParaRPr>
          </a:p>
        </p:txBody>
      </p:sp>
    </p:spTree>
    <p:extLst>
      <p:ext uri="{BB962C8B-B14F-4D97-AF65-F5344CB8AC3E}">
        <p14:creationId xmlns:p14="http://schemas.microsoft.com/office/powerpoint/2010/main" val="199264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marL="0" indent="0" algn="just">
              <a:buNone/>
            </a:pPr>
            <a:r>
              <a:rPr lang="en-US" sz="2000" dirty="0">
                <a:solidFill>
                  <a:schemeClr val="bg1"/>
                </a:solidFill>
              </a:rPr>
              <a:t>Based on the pretest results, it is known that the pretest scores of the students from SMA Negeri 9 Bandung, class XI IPS 4 (experimental group) in listening skills are categorized as "sufficient," while the pretest scores of students from class XI IPS 5 (control group) are categorized as "good.“</a:t>
            </a:r>
            <a:endParaRPr lang="id-ID" sz="2000" dirty="0">
              <a:solidFill>
                <a:schemeClr val="bg1"/>
              </a:solidFill>
            </a:endParaRPr>
          </a:p>
          <a:p>
            <a:pPr marL="0" indent="0" algn="just">
              <a:buNone/>
            </a:pPr>
            <a:r>
              <a:rPr lang="en-US" sz="2000" dirty="0">
                <a:solidFill>
                  <a:schemeClr val="bg1"/>
                </a:solidFill>
              </a:rPr>
              <a:t>Based on the posttest results, it is known that the posttest scores of students from SMA Negeri 9 Bandung, class XI IPS 4 (experimental group) in listening skills are categorized as "excellent," while the posttest scores of students from class XI IPS 5 (control group) are also categorized as "good.“</a:t>
            </a:r>
            <a:endParaRPr lang="id-ID" sz="2000" dirty="0">
              <a:solidFill>
                <a:schemeClr val="bg1"/>
              </a:solidFill>
            </a:endParaRPr>
          </a:p>
          <a:p>
            <a:pPr marL="0" indent="0" algn="just">
              <a:buNone/>
            </a:pPr>
            <a:r>
              <a:rPr lang="en-US" sz="2000" dirty="0">
                <a:solidFill>
                  <a:schemeClr val="bg1"/>
                </a:solidFill>
              </a:rPr>
              <a:t>Based on the results of the paired sample t-test, it is known that there is a difference in the average scores between the pretest and posttest in the experimental class. However, in the control class, there is no difference in the average scores between the pretest and posttest. This indicates a significant difference between the pretest and posttest results in the experimental class only.</a:t>
            </a:r>
            <a:endParaRPr lang="id-ID" sz="2000" dirty="0">
              <a:solidFill>
                <a:schemeClr val="bg1"/>
              </a:solidFill>
            </a:endParaRPr>
          </a:p>
          <a:p>
            <a:pPr marL="0" indent="0" algn="just">
              <a:buNone/>
            </a:pPr>
            <a:r>
              <a:rPr lang="en-US" sz="2000" dirty="0">
                <a:solidFill>
                  <a:schemeClr val="bg1"/>
                </a:solidFill>
              </a:rPr>
              <a:t>Based on the significance test using the Independent Sample t-Test, it is known that the value of Sig. (2-tailed) is 0.010. Since this value is less than 0.05, it means that the null hypothesis (H0) is rejected, and the alternative hypothesis (H1) is accepted. Therefore, it can be concluded that there is a significant difference in learning outcomes between the experimental class and the control class, and the use of German-language songs is effective in teaching listening skills.</a:t>
            </a:r>
            <a:endParaRPr lang="id-ID" sz="2000" dirty="0">
              <a:solidFill>
                <a:schemeClr val="bg1"/>
              </a:solidFill>
            </a:endParaRPr>
          </a:p>
          <a:p>
            <a:pPr marL="0" indent="0" algn="just">
              <a:buNone/>
            </a:pPr>
            <a:r>
              <a:rPr lang="en-US" sz="2000" dirty="0">
                <a:solidFill>
                  <a:schemeClr val="bg1"/>
                </a:solidFill>
              </a:rPr>
              <a:t>Based on the data from the questionnaire survey, it is evident that the questionnaire's percentage index falls into the "strongly agree" category. Most of the students responded positively to the use of German-language songs in teaching listening skills.</a:t>
            </a: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de-DE" sz="2000" dirty="0">
                <a:solidFill>
                  <a:schemeClr val="bg1"/>
                </a:solidFill>
              </a:rPr>
              <a:t>Karyn, A. (2006). </a:t>
            </a:r>
            <a:r>
              <a:rPr lang="de-DE" sz="2000" i="1" dirty="0">
                <a:solidFill>
                  <a:schemeClr val="bg1"/>
                </a:solidFill>
              </a:rPr>
              <a:t>Lieder und Musik in DaF-Lehrwerken. "Wenn ihre Schüler Spaß am Rap haben, werden sie wissen, was zu tun ist".</a:t>
            </a:r>
            <a:r>
              <a:rPr lang="de-DE" sz="2000" dirty="0">
                <a:solidFill>
                  <a:schemeClr val="bg1"/>
                </a:solidFill>
              </a:rPr>
              <a:t>Info DaF 33, 547–556.</a:t>
            </a:r>
            <a:endParaRPr lang="id-ID" sz="2000" dirty="0">
              <a:solidFill>
                <a:schemeClr val="bg1"/>
              </a:solidFill>
            </a:endParaRPr>
          </a:p>
          <a:p>
            <a:pPr marL="0" indent="0">
              <a:buNone/>
            </a:pPr>
            <a:r>
              <a:rPr lang="de-DE" sz="2000" dirty="0">
                <a:solidFill>
                  <a:schemeClr val="bg1"/>
                </a:solidFill>
              </a:rPr>
              <a:t>Neubert, M. (2014). Spracherwerb durch Hörverstehen. Hamburg: Master Publishing.</a:t>
            </a: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1759</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The Impact of German Songs on Developing Listening Skills in Beginner German Language Learners</vt:lpstr>
      <vt:lpstr>INTRODUCTION</vt:lpstr>
      <vt:lpstr>LITERATURE REVIEW</vt:lpstr>
      <vt:lpstr>METHOD</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viola angelina</cp:lastModifiedBy>
  <cp:revision>8</cp:revision>
  <dcterms:created xsi:type="dcterms:W3CDTF">2023-04-14T06:04:15Z</dcterms:created>
  <dcterms:modified xsi:type="dcterms:W3CDTF">2023-07-26T12:38:53Z</dcterms:modified>
</cp:coreProperties>
</file>