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5" r:id="rId5"/>
    <p:sldId id="266" r:id="rId6"/>
    <p:sldId id="260" r:id="rId7"/>
    <p:sldId id="269" r:id="rId8"/>
    <p:sldId id="268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736676"/>
            <a:ext cx="11812385" cy="879475"/>
          </a:xfrm>
        </p:spPr>
        <p:txBody>
          <a:bodyPr>
            <a:noAutofit/>
          </a:bodyPr>
          <a:lstStyle/>
          <a:p>
            <a:r>
              <a:rPr lang="en-US" sz="28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Literacy Competence Profile of 15 Year-Old Students In Bandung Raya</a:t>
            </a:r>
            <a:endParaRPr lang="en-US" sz="2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17912" y="2250734"/>
            <a:ext cx="11089177" cy="9402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Dr. Yeti </a:t>
            </a:r>
            <a:r>
              <a:rPr lang="en-US" sz="1600" b="1" dirty="0" err="1">
                <a:solidFill>
                  <a:schemeClr val="bg1"/>
                </a:solidFill>
              </a:rPr>
              <a:t>Mulyati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 Dr. </a:t>
            </a:r>
            <a:r>
              <a:rPr lang="en-US" sz="1600" b="1" dirty="0" err="1">
                <a:solidFill>
                  <a:schemeClr val="bg1"/>
                </a:solidFill>
              </a:rPr>
              <a:t>Suci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Sundusiah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 Dr. </a:t>
            </a:r>
            <a:r>
              <a:rPr lang="en-US" sz="1600" b="1" dirty="0" err="1">
                <a:solidFill>
                  <a:schemeClr val="bg1"/>
                </a:solidFill>
              </a:rPr>
              <a:t>Andoyo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Sastromiharjo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Devi </a:t>
            </a:r>
            <a:r>
              <a:rPr lang="en-US" sz="1600" b="1" dirty="0" err="1">
                <a:solidFill>
                  <a:schemeClr val="bg1"/>
                </a:solidFill>
              </a:rPr>
              <a:t>Fadilah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Susanti</a:t>
            </a:r>
            <a:r>
              <a:rPr lang="en-US" sz="1600" b="1" dirty="0">
                <a:solidFill>
                  <a:schemeClr val="bg1"/>
                </a:solidFill>
              </a:rPr>
              <a:t>, Putri </a:t>
            </a:r>
            <a:r>
              <a:rPr lang="en-US" sz="1600" b="1" dirty="0" err="1">
                <a:solidFill>
                  <a:schemeClr val="bg1"/>
                </a:solidFill>
              </a:rPr>
              <a:t>Syifa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Maulida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Salsabila</a:t>
            </a:r>
            <a:r>
              <a:rPr lang="en-US" sz="1600" b="1" dirty="0">
                <a:solidFill>
                  <a:schemeClr val="bg1"/>
                </a:solidFill>
              </a:rPr>
              <a:t>, 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Universitas Pendidikan Indonesia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0" y="177488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ABS-ICOLLITE 23184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765302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Damaianti, V. S. (2021).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LITERASI MEMBACA: Hasrat Memahami Makna Kehidupan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PT Refika Aditama.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Kemdikbud. (2020). AKM dan Implikasinya pada Pembelajaran.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Pusat Asesmen Dan Pembelajaran Badan Penelitian Dan Pengembangan Dan Perbukuan Kementerian Pendidikan Dan KebudayaanPembelajaran Badan Penelitian Dan Pengembangan Dan Perbukuan Kementerian Pendidikan Dan Kebudayaan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1–37.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Kemdikbud, D. (2021).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Asesmen Kompetensi Minimum Sebagai Bagian dari Asesmen Nasional 2021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https://ditsmp.kemdikbud.go.id/asesmen-kompetensi-minimum-sebagai-bagian-dari-asesmen-nasional-2021/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Kurniasih, I. (2021).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Kupas Tuntas Asesmen Nasional AKM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(JP. Adi (ed.)). Kata Pena.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OECD. (2018). PISA for Development Assessment and Analytical Framework. In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OECD Publishing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https://www.oecd-ilibrary.org/education/pisa-for-development-assessment-and-analytical-framework_9789264305274-en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Sani, R. A. (2021).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Pembelajaran Berorientasi AKM: Asesmen Kompetensi Minimum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(M. Rizal Rumra (ed.)). PT Bumi Aksara. https://books.google.com/books/about/Pembelajaran_Berorientasi_AKM.html?id=vo8lEAAAQBAJ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95405"/>
            <a:ext cx="11812385" cy="879475"/>
          </a:xfrm>
        </p:spPr>
        <p:txBody>
          <a:bodyPr>
            <a:noAutofit/>
          </a:bodyPr>
          <a:lstStyle/>
          <a:p>
            <a:r>
              <a:rPr lang="en-US" sz="28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Literacy Competence Profile of 15 Year-Old Students In Bandung Raya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2529044"/>
            <a:ext cx="11089177" cy="21769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Dr. Yeti </a:t>
            </a:r>
            <a:r>
              <a:rPr lang="en-US" sz="1600" b="1" dirty="0" err="1">
                <a:solidFill>
                  <a:schemeClr val="bg1"/>
                </a:solidFill>
              </a:rPr>
              <a:t>Mulyati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 Dr. </a:t>
            </a:r>
            <a:r>
              <a:rPr lang="en-US" sz="1600" b="1" dirty="0" err="1">
                <a:solidFill>
                  <a:schemeClr val="bg1"/>
                </a:solidFill>
              </a:rPr>
              <a:t>Suci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Sundusiah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 Dr. </a:t>
            </a:r>
            <a:r>
              <a:rPr lang="en-US" sz="1600" b="1" dirty="0" err="1">
                <a:solidFill>
                  <a:schemeClr val="bg1"/>
                </a:solidFill>
              </a:rPr>
              <a:t>Andoyo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Sastromiharjo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Devi </a:t>
            </a:r>
            <a:r>
              <a:rPr lang="en-US" sz="1600" b="1" dirty="0" err="1">
                <a:solidFill>
                  <a:schemeClr val="bg1"/>
                </a:solidFill>
              </a:rPr>
              <a:t>Fadilah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Susanti</a:t>
            </a:r>
            <a:r>
              <a:rPr lang="en-US" sz="1600" b="1" dirty="0">
                <a:solidFill>
                  <a:schemeClr val="bg1"/>
                </a:solidFill>
              </a:rPr>
              <a:t>, Putri Syifa Maulida Salsabila, 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Universitas Pendidikan Indonesia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3998" y="1834836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ABS-ICOLLITE 23184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68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574" y="1526874"/>
            <a:ext cx="9040483" cy="45275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The importance of literacy in this century is a focal point in learning.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Indonesia's reading literacy competency condition on an international scale ranks 72nd out of 77 countries with a score of 371 on the 2018 PISA test.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Other studies explain that students' literacy competence in understanding HOTS questions in Indonesia is still low when measured by the PISA instrument (</a:t>
            </a:r>
            <a:r>
              <a:rPr lang="en-US" sz="2000" dirty="0" err="1">
                <a:solidFill>
                  <a:schemeClr val="bg1"/>
                </a:solidFill>
              </a:rPr>
              <a:t>Yasinta</a:t>
            </a:r>
            <a:r>
              <a:rPr lang="en-US" sz="2000" dirty="0">
                <a:solidFill>
                  <a:schemeClr val="bg1"/>
                </a:solidFill>
              </a:rPr>
              <a:t> &amp; </a:t>
            </a:r>
            <a:r>
              <a:rPr lang="en-US" sz="2000" dirty="0" err="1">
                <a:solidFill>
                  <a:schemeClr val="bg1"/>
                </a:solidFill>
              </a:rPr>
              <a:t>Hamsa</a:t>
            </a:r>
            <a:r>
              <a:rPr lang="en-US" sz="2000" dirty="0">
                <a:solidFill>
                  <a:schemeClr val="bg1"/>
                </a:solidFill>
              </a:rPr>
              <a:t>, 2022; Amir, </a:t>
            </a:r>
            <a:r>
              <a:rPr lang="en-US" sz="2000" dirty="0" err="1">
                <a:solidFill>
                  <a:schemeClr val="bg1"/>
                </a:solidFill>
              </a:rPr>
              <a:t>Dalle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Dj</a:t>
            </a:r>
            <a:r>
              <a:rPr lang="en-US" sz="2000" dirty="0">
                <a:solidFill>
                  <a:schemeClr val="bg1"/>
                </a:solidFill>
              </a:rPr>
              <a:t>, and </a:t>
            </a:r>
            <a:r>
              <a:rPr lang="en-US" sz="2000" dirty="0" err="1">
                <a:solidFill>
                  <a:schemeClr val="bg1"/>
                </a:solidFill>
              </a:rPr>
              <a:t>Rismawati</a:t>
            </a:r>
            <a:r>
              <a:rPr lang="en-US" sz="2000" dirty="0">
                <a:solidFill>
                  <a:schemeClr val="bg1"/>
                </a:solidFill>
              </a:rPr>
              <a:t>, 2022)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The government responded to this condition by implementing AKM (</a:t>
            </a:r>
            <a:r>
              <a:rPr lang="en-US" sz="2000" dirty="0" err="1">
                <a:solidFill>
                  <a:schemeClr val="bg1"/>
                </a:solidFill>
              </a:rPr>
              <a:t>Asesmen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Kompetensi</a:t>
            </a:r>
            <a:r>
              <a:rPr lang="en-US" sz="2000" dirty="0">
                <a:solidFill>
                  <a:schemeClr val="bg1"/>
                </a:solidFill>
              </a:rPr>
              <a:t> Minimum) and changing the teaching assessment system, as well as providing an alternative to the Merdeka Curriculum.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AKM in the Merdeka Curriculum is used as an instrument for evaluating student learning, including reading literacy.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This research aims to determine the reading literacy competence of 15-year-old students (grade 7 junior high school) in the  Bandung Raya  area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4DD33C-282D-602E-2E3E-E9E11B288B53}"/>
              </a:ext>
            </a:extLst>
          </p:cNvPr>
          <p:cNvGrpSpPr/>
          <p:nvPr/>
        </p:nvGrpSpPr>
        <p:grpSpPr>
          <a:xfrm>
            <a:off x="9740833" y="1400004"/>
            <a:ext cx="2189497" cy="4781301"/>
            <a:chOff x="0" y="0"/>
            <a:chExt cx="3619811" cy="8747225"/>
          </a:xfrm>
        </p:grpSpPr>
        <p:sp>
          <p:nvSpPr>
            <p:cNvPr id="3" name="Freeform 9">
              <a:extLst>
                <a:ext uri="{FF2B5EF4-FFF2-40B4-BE49-F238E27FC236}">
                  <a16:creationId xmlns:a16="http://schemas.microsoft.com/office/drawing/2014/main" id="{73652E17-B57A-0ED8-C356-609E2DF798D9}"/>
                </a:ext>
              </a:extLst>
            </p:cNvPr>
            <p:cNvSpPr/>
            <p:nvPr/>
          </p:nvSpPr>
          <p:spPr>
            <a:xfrm>
              <a:off x="0" y="0"/>
              <a:ext cx="3619811" cy="7498534"/>
            </a:xfrm>
            <a:custGeom>
              <a:avLst/>
              <a:gdLst/>
              <a:ahLst/>
              <a:cxnLst/>
              <a:rect l="l" t="t" r="r" b="b"/>
              <a:pathLst>
                <a:path w="3619811" h="7498534">
                  <a:moveTo>
                    <a:pt x="0" y="0"/>
                  </a:moveTo>
                  <a:lnTo>
                    <a:pt x="3619811" y="0"/>
                  </a:lnTo>
                  <a:lnTo>
                    <a:pt x="3619811" y="7498534"/>
                  </a:lnTo>
                  <a:lnTo>
                    <a:pt x="0" y="749853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-5098" t="-2261" r="-149354"/>
              </a:stretch>
            </a:blipFill>
          </p:spPr>
          <p:txBody>
            <a:bodyPr/>
            <a:lstStyle/>
            <a:p>
              <a:endParaRPr lang="id-ID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CD34B85-BD32-EA3C-267F-6021B6EFFA34}"/>
                </a:ext>
              </a:extLst>
            </p:cNvPr>
            <p:cNvGrpSpPr/>
            <p:nvPr/>
          </p:nvGrpSpPr>
          <p:grpSpPr>
            <a:xfrm>
              <a:off x="503765" y="8237182"/>
              <a:ext cx="343978" cy="345520"/>
              <a:chOff x="1813" y="0"/>
              <a:chExt cx="809173" cy="812800"/>
            </a:xfrm>
          </p:grpSpPr>
          <p:sp>
            <p:nvSpPr>
              <p:cNvPr id="8" name="Freeform 11">
                <a:extLst>
                  <a:ext uri="{FF2B5EF4-FFF2-40B4-BE49-F238E27FC236}">
                    <a16:creationId xmlns:a16="http://schemas.microsoft.com/office/drawing/2014/main" id="{4ED59A79-460D-D0DE-411A-A3DD13F3C357}"/>
                  </a:ext>
                </a:extLst>
              </p:cNvPr>
              <p:cNvSpPr/>
              <p:nvPr/>
            </p:nvSpPr>
            <p:spPr>
              <a:xfrm>
                <a:off x="1813" y="0"/>
                <a:ext cx="809173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09173" h="812800">
                    <a:moveTo>
                      <a:pt x="404587" y="0"/>
                    </a:moveTo>
                    <a:cubicBezTo>
                      <a:pt x="628326" y="1001"/>
                      <a:pt x="809174" y="182659"/>
                      <a:pt x="809174" y="406400"/>
                    </a:cubicBezTo>
                    <a:cubicBezTo>
                      <a:pt x="809174" y="630141"/>
                      <a:pt x="628326" y="811799"/>
                      <a:pt x="404587" y="812800"/>
                    </a:cubicBezTo>
                    <a:cubicBezTo>
                      <a:pt x="180848" y="811799"/>
                      <a:pt x="0" y="630141"/>
                      <a:pt x="0" y="406400"/>
                    </a:cubicBezTo>
                    <a:cubicBezTo>
                      <a:pt x="0" y="182659"/>
                      <a:pt x="180848" y="1001"/>
                      <a:pt x="404587" y="0"/>
                    </a:cubicBezTo>
                    <a:close/>
                  </a:path>
                </a:pathLst>
              </a:custGeom>
              <a:solidFill>
                <a:srgbClr val="DE3F53"/>
              </a:solidFill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" name="TextBox 12">
                <a:extLst>
                  <a:ext uri="{FF2B5EF4-FFF2-40B4-BE49-F238E27FC236}">
                    <a16:creationId xmlns:a16="http://schemas.microsoft.com/office/drawing/2014/main" id="{289C567E-60DE-2E80-F28B-C79ADBA7758A}"/>
                  </a:ext>
                </a:extLst>
              </p:cNvPr>
              <p:cNvSpPr txBox="1"/>
              <p:nvPr/>
            </p:nvSpPr>
            <p:spPr>
              <a:xfrm>
                <a:off x="76200" y="66675"/>
                <a:ext cx="660400" cy="6699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312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E021FB0-30F7-F7D8-F256-C8D1D87F2C83}"/>
                </a:ext>
              </a:extLst>
            </p:cNvPr>
            <p:cNvSpPr txBox="1"/>
            <p:nvPr/>
          </p:nvSpPr>
          <p:spPr>
            <a:xfrm>
              <a:off x="1074974" y="8133081"/>
              <a:ext cx="2041843" cy="61414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3360"/>
                </a:lnSpc>
              </a:pPr>
              <a:r>
                <a:rPr lang="en-US" sz="2400" dirty="0">
                  <a:solidFill>
                    <a:schemeClr val="bg1"/>
                  </a:solidFill>
                  <a:latin typeface="Garet"/>
                </a:rPr>
                <a:t>Indonesia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980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LITERATURE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1724" y="1756213"/>
            <a:ext cx="3088355" cy="287353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chemeClr val="bg1"/>
                </a:solidFill>
              </a:rPr>
              <a:t>Reading Literacy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700" i="1" dirty="0">
                <a:solidFill>
                  <a:schemeClr val="bg1"/>
                </a:solidFill>
              </a:rPr>
              <a:t>(</a:t>
            </a:r>
            <a:r>
              <a:rPr lang="en-US" sz="1700" i="1" dirty="0" err="1">
                <a:solidFill>
                  <a:schemeClr val="bg1"/>
                </a:solidFill>
              </a:rPr>
              <a:t>Vismaia</a:t>
            </a:r>
            <a:r>
              <a:rPr lang="en-US" sz="1700" i="1" dirty="0">
                <a:solidFill>
                  <a:schemeClr val="bg1"/>
                </a:solidFill>
              </a:rPr>
              <a:t>, 2021); (Abidin, </a:t>
            </a:r>
            <a:r>
              <a:rPr lang="en-US" sz="1700" i="1" dirty="0" err="1">
                <a:solidFill>
                  <a:schemeClr val="bg1"/>
                </a:solidFill>
              </a:rPr>
              <a:t>Mulyati</a:t>
            </a:r>
            <a:r>
              <a:rPr lang="en-US" sz="1700" i="1" dirty="0">
                <a:solidFill>
                  <a:schemeClr val="bg1"/>
                </a:solidFill>
              </a:rPr>
              <a:t> &amp; </a:t>
            </a:r>
            <a:r>
              <a:rPr lang="en-US" sz="1700" i="1" dirty="0" err="1">
                <a:solidFill>
                  <a:schemeClr val="bg1"/>
                </a:solidFill>
              </a:rPr>
              <a:t>Yunansah</a:t>
            </a:r>
            <a:r>
              <a:rPr lang="en-US" sz="1700" i="1" dirty="0">
                <a:solidFill>
                  <a:schemeClr val="bg1"/>
                </a:solidFill>
              </a:rPr>
              <a:t>, 2017)</a:t>
            </a:r>
          </a:p>
          <a:p>
            <a:pPr marL="0" indent="0" algn="ctr">
              <a:buNone/>
            </a:pPr>
            <a:endParaRPr lang="en-US" sz="17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</a:rPr>
              <a:t>Reading literacy can be interpreted as a skill to understand and apply the written language needed by society and/or appreciated by individuals.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D8265028-8BCA-D3DC-6224-85EDE0BD8A6F}"/>
              </a:ext>
            </a:extLst>
          </p:cNvPr>
          <p:cNvSpPr txBox="1">
            <a:spLocks/>
          </p:cNvSpPr>
          <p:nvPr/>
        </p:nvSpPr>
        <p:spPr>
          <a:xfrm>
            <a:off x="4169305" y="2656024"/>
            <a:ext cx="3511655" cy="2801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600" b="1" dirty="0" err="1">
                <a:solidFill>
                  <a:schemeClr val="bg1"/>
                </a:solidFill>
              </a:rPr>
              <a:t>Asesmen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en-US" sz="2600" b="1" dirty="0" err="1">
                <a:solidFill>
                  <a:schemeClr val="bg1"/>
                </a:solidFill>
              </a:rPr>
              <a:t>Kompetensi</a:t>
            </a:r>
            <a:r>
              <a:rPr lang="en-US" sz="2600" b="1" dirty="0">
                <a:solidFill>
                  <a:schemeClr val="bg1"/>
                </a:solidFill>
              </a:rPr>
              <a:t> Minimum (AKM)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700" i="1" dirty="0">
                <a:solidFill>
                  <a:schemeClr val="bg1"/>
                </a:solidFill>
              </a:rPr>
              <a:t>(</a:t>
            </a:r>
            <a:r>
              <a:rPr lang="en-US" sz="1700" i="1" dirty="0" err="1">
                <a:solidFill>
                  <a:schemeClr val="bg1"/>
                </a:solidFill>
              </a:rPr>
              <a:t>Kemdikbud</a:t>
            </a:r>
            <a:r>
              <a:rPr lang="en-US" sz="1700" i="1" dirty="0">
                <a:solidFill>
                  <a:schemeClr val="bg1"/>
                </a:solidFill>
              </a:rPr>
              <a:t>, 2020); (</a:t>
            </a:r>
            <a:r>
              <a:rPr lang="en-US" sz="1700" i="1" dirty="0" err="1">
                <a:solidFill>
                  <a:schemeClr val="bg1"/>
                </a:solidFill>
              </a:rPr>
              <a:t>Kurniasih</a:t>
            </a:r>
            <a:r>
              <a:rPr lang="en-US" sz="1700" i="1" dirty="0">
                <a:solidFill>
                  <a:schemeClr val="bg1"/>
                </a:solidFill>
              </a:rPr>
              <a:t>, 2021).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Competency assessment for students to develop self-ability and evaluation of teaching and learning activities.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There are 3 cognitive levels, namely the competency of finding information, understanding text information, and evaluating and reflecting on text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E68C7919-2237-F8FA-2C18-9EDFEB3BC16B}"/>
              </a:ext>
            </a:extLst>
          </p:cNvPr>
          <p:cNvSpPr txBox="1">
            <a:spLocks/>
          </p:cNvSpPr>
          <p:nvPr/>
        </p:nvSpPr>
        <p:spPr>
          <a:xfrm>
            <a:off x="8070185" y="3429000"/>
            <a:ext cx="3244795" cy="25167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600" b="1" dirty="0" err="1">
                <a:solidFill>
                  <a:schemeClr val="bg1"/>
                </a:solidFill>
              </a:rPr>
              <a:t>Programme</a:t>
            </a:r>
            <a:r>
              <a:rPr lang="en-US" sz="2600" b="1" dirty="0">
                <a:solidFill>
                  <a:schemeClr val="bg1"/>
                </a:solidFill>
              </a:rPr>
              <a:t> For International Student Assessment (PISA)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700" i="1" dirty="0">
                <a:solidFill>
                  <a:schemeClr val="bg1"/>
                </a:solidFill>
              </a:rPr>
              <a:t>(OECD, 2018)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Reading skill is a skill assessed by PADA. Students who take the PISA test are students aged 15 years.</a:t>
            </a:r>
          </a:p>
        </p:txBody>
      </p:sp>
    </p:spTree>
    <p:extLst>
      <p:ext uri="{BB962C8B-B14F-4D97-AF65-F5344CB8AC3E}">
        <p14:creationId xmlns:p14="http://schemas.microsoft.com/office/powerpoint/2010/main" val="393991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54403" y="1847368"/>
            <a:ext cx="3270523" cy="3163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Types of research: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Quantitative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Research methods: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Survey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Method type: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Cross-sectional survey.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41362CA1-2868-E532-30F8-2D34AB222F78}"/>
              </a:ext>
            </a:extLst>
          </p:cNvPr>
          <p:cNvSpPr txBox="1">
            <a:spLocks/>
          </p:cNvSpPr>
          <p:nvPr/>
        </p:nvSpPr>
        <p:spPr>
          <a:xfrm>
            <a:off x="5873476" y="2379284"/>
            <a:ext cx="3663555" cy="3163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Research subject: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15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years old students (Grade VIII junior high school students)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Research Instruments: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AKM practice test questions from PUSMENDIK.</a:t>
            </a:r>
          </a:p>
        </p:txBody>
      </p:sp>
    </p:spTree>
    <p:extLst>
      <p:ext uri="{BB962C8B-B14F-4D97-AF65-F5344CB8AC3E}">
        <p14:creationId xmlns:p14="http://schemas.microsoft.com/office/powerpoint/2010/main" val="355913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768603" cy="435133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Competence to access and retrieve information in the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672116-288C-4225-B724-979EFD13B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336" y="1949740"/>
            <a:ext cx="6963778" cy="407552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434C36F-F091-4314-B130-D5137F6702A6}"/>
              </a:ext>
            </a:extLst>
          </p:cNvPr>
          <p:cNvSpPr/>
          <p:nvPr/>
        </p:nvSpPr>
        <p:spPr>
          <a:xfrm>
            <a:off x="4286451" y="5356219"/>
            <a:ext cx="2406316" cy="250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587406-4E70-401E-B9A8-53E946223623}"/>
              </a:ext>
            </a:extLst>
          </p:cNvPr>
          <p:cNvSpPr txBox="1">
            <a:spLocks/>
          </p:cNvSpPr>
          <p:nvPr/>
        </p:nvSpPr>
        <p:spPr>
          <a:xfrm>
            <a:off x="579582" y="803564"/>
            <a:ext cx="10515600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bg1"/>
                </a:solidFill>
                <a:latin typeface="+mn-lt"/>
              </a:rPr>
              <a:t>FINDING AND DISCUSSION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4CA536-890C-4C27-8D4E-B6C4E66CD006}"/>
              </a:ext>
            </a:extLst>
          </p:cNvPr>
          <p:cNvSpPr txBox="1">
            <a:spLocks/>
          </p:cNvSpPr>
          <p:nvPr/>
        </p:nvSpPr>
        <p:spPr>
          <a:xfrm>
            <a:off x="579582" y="1376652"/>
            <a:ext cx="110328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2. Competence to interpret and </a:t>
            </a:r>
            <a:r>
              <a:rPr lang="en-US" dirty="0" err="1">
                <a:solidFill>
                  <a:schemeClr val="bg1"/>
                </a:solidFill>
              </a:rPr>
              <a:t>intergrate</a:t>
            </a:r>
            <a:r>
              <a:rPr lang="en-US" dirty="0">
                <a:solidFill>
                  <a:schemeClr val="bg1"/>
                </a:solidFill>
              </a:rPr>
              <a:t> the information in the text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BFB075-2D68-45A0-A1DC-2DA092612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196" y="1860081"/>
            <a:ext cx="7488455" cy="43682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CDEFC4A-5CC8-4438-9D46-4DB0A155D51B}"/>
              </a:ext>
            </a:extLst>
          </p:cNvPr>
          <p:cNvSpPr/>
          <p:nvPr/>
        </p:nvSpPr>
        <p:spPr>
          <a:xfrm>
            <a:off x="4440454" y="5525859"/>
            <a:ext cx="3311091" cy="202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71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AF3F1-7180-4314-AF4D-26F5499C0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82" y="1507991"/>
            <a:ext cx="95479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3. Competence of evaluate &amp; reflect of information in the text</a:t>
            </a:r>
            <a:endParaRPr lang="en-ID" sz="2400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0F90D8C7-7072-4634-89D3-2564D514310D}"/>
              </a:ext>
            </a:extLst>
          </p:cNvPr>
          <p:cNvSpPr txBox="1">
            <a:spLocks/>
          </p:cNvSpPr>
          <p:nvPr/>
        </p:nvSpPr>
        <p:spPr>
          <a:xfrm>
            <a:off x="579582" y="803564"/>
            <a:ext cx="10515600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bg1"/>
                </a:solidFill>
                <a:latin typeface="+mn-lt"/>
              </a:rPr>
              <a:t>FINDING AND DISCUSSION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1E27A5-0AF6-455D-9FC9-B790F4884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517" y="1949740"/>
            <a:ext cx="7166109" cy="426892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C70148A-C83B-4232-A934-2C0A2866470B}"/>
              </a:ext>
            </a:extLst>
          </p:cNvPr>
          <p:cNvSpPr/>
          <p:nvPr/>
        </p:nvSpPr>
        <p:spPr>
          <a:xfrm>
            <a:off x="4181836" y="5496025"/>
            <a:ext cx="3311091" cy="202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1546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5953" y="658286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5EAA03-C342-4581-AF66-380D5ECC2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554" y="1315199"/>
            <a:ext cx="9394257" cy="48845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4B999A-0AEC-4525-BABC-94118346E36D}"/>
              </a:ext>
            </a:extLst>
          </p:cNvPr>
          <p:cNvSpPr txBox="1"/>
          <p:nvPr/>
        </p:nvSpPr>
        <p:spPr>
          <a:xfrm>
            <a:off x="2560320" y="5685104"/>
            <a:ext cx="21271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Special intervention</a:t>
            </a:r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DCCA7F-FA1C-4FC3-BA79-F09E87A30ABD}"/>
              </a:ext>
            </a:extLst>
          </p:cNvPr>
          <p:cNvSpPr txBox="1"/>
          <p:nvPr/>
        </p:nvSpPr>
        <p:spPr>
          <a:xfrm>
            <a:off x="7504499" y="5685104"/>
            <a:ext cx="15207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competent</a:t>
            </a:r>
            <a:endParaRPr lang="en-ID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49C17D-1290-438F-8462-48D3300CDE8F}"/>
              </a:ext>
            </a:extLst>
          </p:cNvPr>
          <p:cNvSpPr txBox="1"/>
          <p:nvPr/>
        </p:nvSpPr>
        <p:spPr>
          <a:xfrm>
            <a:off x="5465083" y="5685104"/>
            <a:ext cx="15207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basic</a:t>
            </a:r>
            <a:endParaRPr lang="en-ID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016F50-1984-4E1E-8279-B3D62E0A6C4A}"/>
              </a:ext>
            </a:extLst>
          </p:cNvPr>
          <p:cNvSpPr txBox="1"/>
          <p:nvPr/>
        </p:nvSpPr>
        <p:spPr>
          <a:xfrm>
            <a:off x="9489939" y="5702714"/>
            <a:ext cx="15207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D" dirty="0"/>
              <a:t>proficient</a:t>
            </a: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683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Garet</vt:lpstr>
      <vt:lpstr>Open Sans</vt:lpstr>
      <vt:lpstr>Times New Roman</vt:lpstr>
      <vt:lpstr>Wingdings</vt:lpstr>
      <vt:lpstr>Office Theme</vt:lpstr>
      <vt:lpstr>Literacy Competence Profile of 15 Year-Old Students In Bandung Raya</vt:lpstr>
      <vt:lpstr>Literacy Competence Profile of 15 Year-Old Students In Bandung Raya</vt:lpstr>
      <vt:lpstr>INTRODUCTION</vt:lpstr>
      <vt:lpstr>LITERATURE REVIEW</vt:lpstr>
      <vt:lpstr>METHOD</vt:lpstr>
      <vt:lpstr>FINDING AND DISCUSSION</vt:lpstr>
      <vt:lpstr>PowerPoint Presentation</vt:lpstr>
      <vt:lpstr>PowerPoint Presentation</vt:lpstr>
      <vt:lpstr>CONCLUSION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Putri Syifa Maulida Salsabila</cp:lastModifiedBy>
  <cp:revision>20</cp:revision>
  <dcterms:created xsi:type="dcterms:W3CDTF">2023-04-14T06:04:15Z</dcterms:created>
  <dcterms:modified xsi:type="dcterms:W3CDTF">2023-08-26T12:41:02Z</dcterms:modified>
</cp:coreProperties>
</file>