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4"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mn-lt"/>
                <a:cs typeface="Times New Roman" panose="02020603050405020304" pitchFamily="18" charset="0"/>
              </a:rPr>
              <a:t>Representation of Femininity in the Netflix Drama Series </a:t>
            </a:r>
            <a:r>
              <a:rPr lang="en-US" sz="2800" b="1" dirty="0" err="1">
                <a:solidFill>
                  <a:schemeClr val="bg1"/>
                </a:solidFill>
                <a:latin typeface="+mn-lt"/>
                <a:cs typeface="Times New Roman" panose="02020603050405020304" pitchFamily="18" charset="0"/>
              </a:rPr>
              <a:t>Navillera</a:t>
            </a:r>
            <a:endParaRPr lang="en-US" sz="28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551410" y="1966694"/>
            <a:ext cx="11089177" cy="940248"/>
          </a:xfrm>
        </p:spPr>
        <p:txBody>
          <a:bodyPr>
            <a:normAutofit/>
          </a:bodyPr>
          <a:lstStyle/>
          <a:p>
            <a:pPr>
              <a:lnSpc>
                <a:spcPct val="100000"/>
              </a:lnSpc>
            </a:pPr>
            <a:r>
              <a:rPr lang="en-US" sz="1600" b="1" dirty="0">
                <a:solidFill>
                  <a:schemeClr val="bg1"/>
                </a:solidFill>
              </a:rPr>
              <a:t>Bella Rizky Ananda</a:t>
            </a:r>
            <a:r>
              <a:rPr lang="id-ID" sz="1600" b="1" dirty="0">
                <a:solidFill>
                  <a:schemeClr val="bg1"/>
                </a:solidFill>
              </a:rPr>
              <a:t>, </a:t>
            </a:r>
            <a:r>
              <a:rPr lang="en-US" sz="1600" b="1" dirty="0">
                <a:solidFill>
                  <a:schemeClr val="bg1"/>
                </a:solidFill>
              </a:rPr>
              <a:t>Meutia Khaliya, M.Hum.</a:t>
            </a:r>
            <a:endParaRPr lang="id-ID" sz="1600" b="1" dirty="0">
              <a:solidFill>
                <a:schemeClr val="bg1"/>
              </a:solidFill>
            </a:endParaRPr>
          </a:p>
          <a:p>
            <a:pPr>
              <a:lnSpc>
                <a:spcPct val="100000"/>
              </a:lnSpc>
            </a:pPr>
            <a:r>
              <a:rPr lang="en-US" sz="1600" b="1" dirty="0">
                <a:solidFill>
                  <a:schemeClr val="bg1"/>
                </a:solidFill>
              </a:rPr>
              <a:t>Universitas Pendidikan Indonesia</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t>
            </a:r>
            <a:r>
              <a:rPr lang="id-ID" sz="1600" dirty="0">
                <a:solidFill>
                  <a:schemeClr val="bg1"/>
                </a:solidFill>
                <a:latin typeface="+mn-lt"/>
                <a:cs typeface="Times New Roman" panose="02020603050405020304" pitchFamily="18" charset="0"/>
              </a:rPr>
              <a:t>ABS-ICOLLITE-23080</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Autofit/>
          </a:bodyPr>
          <a:lstStyle/>
          <a:p>
            <a:pPr marL="0" indent="0">
              <a:buNone/>
            </a:pPr>
            <a:r>
              <a:rPr lang="en-US" sz="1400" dirty="0" err="1">
                <a:solidFill>
                  <a:schemeClr val="bg1"/>
                </a:solidFill>
              </a:rPr>
              <a:t>Afini</a:t>
            </a:r>
            <a:r>
              <a:rPr lang="en-US" sz="1400" dirty="0">
                <a:solidFill>
                  <a:schemeClr val="bg1"/>
                </a:solidFill>
              </a:rPr>
              <a:t>, A. V. (2021). </a:t>
            </a:r>
            <a:r>
              <a:rPr lang="en-US" sz="1400" dirty="0" err="1">
                <a:solidFill>
                  <a:schemeClr val="bg1"/>
                </a:solidFill>
              </a:rPr>
              <a:t>Reprentasi</a:t>
            </a:r>
            <a:r>
              <a:rPr lang="en-US" sz="1400" dirty="0">
                <a:solidFill>
                  <a:schemeClr val="bg1"/>
                </a:solidFill>
              </a:rPr>
              <a:t> </a:t>
            </a:r>
            <a:r>
              <a:rPr lang="en-US" sz="1400" dirty="0" err="1">
                <a:solidFill>
                  <a:schemeClr val="bg1"/>
                </a:solidFill>
              </a:rPr>
              <a:t>Feminitas</a:t>
            </a:r>
            <a:r>
              <a:rPr lang="en-US" sz="1400" dirty="0">
                <a:solidFill>
                  <a:schemeClr val="bg1"/>
                </a:solidFill>
              </a:rPr>
              <a:t> di </a:t>
            </a:r>
            <a:r>
              <a:rPr lang="en-US" sz="1400" dirty="0" err="1">
                <a:solidFill>
                  <a:schemeClr val="bg1"/>
                </a:solidFill>
              </a:rPr>
              <a:t>Tubuh</a:t>
            </a:r>
            <a:r>
              <a:rPr lang="en-US" sz="1400" dirty="0">
                <a:solidFill>
                  <a:schemeClr val="bg1"/>
                </a:solidFill>
              </a:rPr>
              <a:t> </a:t>
            </a:r>
            <a:r>
              <a:rPr lang="en-US" sz="1400" dirty="0" err="1">
                <a:solidFill>
                  <a:schemeClr val="bg1"/>
                </a:solidFill>
              </a:rPr>
              <a:t>Laki-Laki</a:t>
            </a:r>
            <a:r>
              <a:rPr lang="en-US" sz="1400" dirty="0">
                <a:solidFill>
                  <a:schemeClr val="bg1"/>
                </a:solidFill>
              </a:rPr>
              <a:t> </a:t>
            </a:r>
            <a:r>
              <a:rPr lang="en-US" sz="1400" dirty="0" err="1">
                <a:solidFill>
                  <a:schemeClr val="bg1"/>
                </a:solidFill>
              </a:rPr>
              <a:t>dalam</a:t>
            </a:r>
            <a:r>
              <a:rPr lang="en-US" sz="1400" dirty="0">
                <a:solidFill>
                  <a:schemeClr val="bg1"/>
                </a:solidFill>
              </a:rPr>
              <a:t> Film </a:t>
            </a:r>
            <a:r>
              <a:rPr lang="en-US" sz="1400" dirty="0" err="1">
                <a:solidFill>
                  <a:schemeClr val="bg1"/>
                </a:solidFill>
              </a:rPr>
              <a:t>Leng</a:t>
            </a:r>
            <a:r>
              <a:rPr lang="en-US" sz="1400" dirty="0">
                <a:solidFill>
                  <a:schemeClr val="bg1"/>
                </a:solidFill>
              </a:rPr>
              <a:t> </a:t>
            </a:r>
            <a:r>
              <a:rPr lang="en-US" sz="1400" dirty="0" err="1">
                <a:solidFill>
                  <a:schemeClr val="bg1"/>
                </a:solidFill>
              </a:rPr>
              <a:t>Apa</a:t>
            </a:r>
            <a:r>
              <a:rPr lang="en-US" sz="1400" dirty="0">
                <a:solidFill>
                  <a:schemeClr val="bg1"/>
                </a:solidFill>
              </a:rPr>
              <a:t> </a:t>
            </a:r>
            <a:r>
              <a:rPr lang="en-US" sz="1400" dirty="0" err="1">
                <a:solidFill>
                  <a:schemeClr val="bg1"/>
                </a:solidFill>
              </a:rPr>
              <a:t>Jengger</a:t>
            </a:r>
            <a:r>
              <a:rPr lang="en-US" sz="1400" dirty="0">
                <a:solidFill>
                  <a:schemeClr val="bg1"/>
                </a:solidFill>
              </a:rPr>
              <a:t>.</a:t>
            </a:r>
          </a:p>
          <a:p>
            <a:pPr marL="0" indent="0">
              <a:buNone/>
            </a:pPr>
            <a:r>
              <a:rPr lang="en-US" sz="1400" dirty="0">
                <a:solidFill>
                  <a:schemeClr val="bg1"/>
                </a:solidFill>
              </a:rPr>
              <a:t>Anindya, A. (2019). </a:t>
            </a:r>
            <a:r>
              <a:rPr lang="en-US" sz="1400" dirty="0" err="1">
                <a:solidFill>
                  <a:schemeClr val="bg1"/>
                </a:solidFill>
              </a:rPr>
              <a:t>Feminisme</a:t>
            </a:r>
            <a:r>
              <a:rPr lang="en-US" sz="1400" dirty="0">
                <a:solidFill>
                  <a:schemeClr val="bg1"/>
                </a:solidFill>
              </a:rPr>
              <a:t> dan </a:t>
            </a:r>
            <a:r>
              <a:rPr lang="en-US" sz="1400" dirty="0" err="1">
                <a:solidFill>
                  <a:schemeClr val="bg1"/>
                </a:solidFill>
              </a:rPr>
              <a:t>Stereotip</a:t>
            </a:r>
            <a:r>
              <a:rPr lang="en-US" sz="1400" dirty="0">
                <a:solidFill>
                  <a:schemeClr val="bg1"/>
                </a:solidFill>
              </a:rPr>
              <a:t> Gender </a:t>
            </a:r>
            <a:r>
              <a:rPr lang="en-US" sz="1400" dirty="0" err="1">
                <a:solidFill>
                  <a:schemeClr val="bg1"/>
                </a:solidFill>
              </a:rPr>
              <a:t>dalam</a:t>
            </a:r>
            <a:r>
              <a:rPr lang="en-US" sz="1400" dirty="0">
                <a:solidFill>
                  <a:schemeClr val="bg1"/>
                </a:solidFill>
              </a:rPr>
              <a:t> </a:t>
            </a:r>
            <a:r>
              <a:rPr lang="en-US" sz="1400" dirty="0" err="1">
                <a:solidFill>
                  <a:schemeClr val="bg1"/>
                </a:solidFill>
              </a:rPr>
              <a:t>Iklan</a:t>
            </a:r>
            <a:r>
              <a:rPr lang="en-US" sz="1400" dirty="0">
                <a:solidFill>
                  <a:schemeClr val="bg1"/>
                </a:solidFill>
              </a:rPr>
              <a:t>. JESS (Journal of Education on Social Science).</a:t>
            </a:r>
          </a:p>
          <a:p>
            <a:pPr marL="0" indent="0">
              <a:buNone/>
            </a:pPr>
            <a:r>
              <a:rPr lang="en-US" sz="1400" dirty="0" err="1">
                <a:solidFill>
                  <a:schemeClr val="bg1"/>
                </a:solidFill>
              </a:rPr>
              <a:t>Asrini</a:t>
            </a:r>
            <a:r>
              <a:rPr lang="en-US" sz="1400" dirty="0">
                <a:solidFill>
                  <a:schemeClr val="bg1"/>
                </a:solidFill>
              </a:rPr>
              <a:t>, V., &amp; </a:t>
            </a:r>
            <a:r>
              <a:rPr lang="en-US" sz="1400" dirty="0" err="1">
                <a:solidFill>
                  <a:schemeClr val="bg1"/>
                </a:solidFill>
              </a:rPr>
              <a:t>Dhamayanti</a:t>
            </a:r>
            <a:r>
              <a:rPr lang="en-US" sz="1400" dirty="0">
                <a:solidFill>
                  <a:schemeClr val="bg1"/>
                </a:solidFill>
              </a:rPr>
              <a:t>, M. (2017). </a:t>
            </a:r>
            <a:r>
              <a:rPr lang="en-US" sz="1400" dirty="0" err="1">
                <a:solidFill>
                  <a:schemeClr val="bg1"/>
                </a:solidFill>
              </a:rPr>
              <a:t>Representasi</a:t>
            </a:r>
            <a:r>
              <a:rPr lang="en-US" sz="1400" dirty="0">
                <a:solidFill>
                  <a:schemeClr val="bg1"/>
                </a:solidFill>
              </a:rPr>
              <a:t> </a:t>
            </a:r>
            <a:r>
              <a:rPr lang="en-US" sz="1400" dirty="0" err="1">
                <a:solidFill>
                  <a:schemeClr val="bg1"/>
                </a:solidFill>
              </a:rPr>
              <a:t>Laki-Laki</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Perspektif</a:t>
            </a:r>
            <a:r>
              <a:rPr lang="en-US" sz="1400" dirty="0">
                <a:solidFill>
                  <a:schemeClr val="bg1"/>
                </a:solidFill>
              </a:rPr>
              <a:t> Men Doing Feminism </a:t>
            </a:r>
            <a:r>
              <a:rPr lang="en-US" sz="1400" dirty="0" err="1">
                <a:solidFill>
                  <a:schemeClr val="bg1"/>
                </a:solidFill>
              </a:rPr>
              <a:t>dalam</a:t>
            </a:r>
            <a:r>
              <a:rPr lang="en-US" sz="1400" dirty="0">
                <a:solidFill>
                  <a:schemeClr val="bg1"/>
                </a:solidFill>
              </a:rPr>
              <a:t> Program Reality Show My Daddy My Hero. UBM Journal (Universitas </a:t>
            </a:r>
            <a:r>
              <a:rPr lang="en-US" sz="1400" dirty="0" err="1">
                <a:solidFill>
                  <a:schemeClr val="bg1"/>
                </a:solidFill>
              </a:rPr>
              <a:t>Bunda</a:t>
            </a:r>
            <a:r>
              <a:rPr lang="en-US" sz="1400" dirty="0">
                <a:solidFill>
                  <a:schemeClr val="bg1"/>
                </a:solidFill>
              </a:rPr>
              <a:t> </a:t>
            </a:r>
            <a:r>
              <a:rPr lang="en-US" sz="1400" dirty="0" err="1">
                <a:solidFill>
                  <a:schemeClr val="bg1"/>
                </a:solidFill>
              </a:rPr>
              <a:t>Mulia</a:t>
            </a:r>
            <a:r>
              <a:rPr lang="en-US" sz="1400" dirty="0">
                <a:solidFill>
                  <a:schemeClr val="bg1"/>
                </a:solidFill>
              </a:rPr>
              <a:t> Jakarta).</a:t>
            </a:r>
          </a:p>
          <a:p>
            <a:pPr marL="0" indent="0">
              <a:buNone/>
            </a:pPr>
            <a:r>
              <a:rPr lang="en-US" sz="1400" dirty="0" err="1">
                <a:solidFill>
                  <a:schemeClr val="bg1"/>
                </a:solidFill>
              </a:rPr>
              <a:t>Harinanda</a:t>
            </a:r>
            <a:r>
              <a:rPr lang="en-US" sz="1400" dirty="0">
                <a:solidFill>
                  <a:schemeClr val="bg1"/>
                </a:solidFill>
              </a:rPr>
              <a:t>, S. A., &amp; </a:t>
            </a:r>
            <a:r>
              <a:rPr lang="en-US" sz="1400" dirty="0" err="1">
                <a:solidFill>
                  <a:schemeClr val="bg1"/>
                </a:solidFill>
              </a:rPr>
              <a:t>Junaidi</a:t>
            </a:r>
            <a:r>
              <a:rPr lang="en-US" sz="1400" dirty="0">
                <a:solidFill>
                  <a:schemeClr val="bg1"/>
                </a:solidFill>
              </a:rPr>
              <a:t>, A. (2021). </a:t>
            </a:r>
            <a:r>
              <a:rPr lang="en-US" sz="1400" dirty="0" err="1">
                <a:solidFill>
                  <a:schemeClr val="bg1"/>
                </a:solidFill>
              </a:rPr>
              <a:t>Representasi</a:t>
            </a:r>
            <a:r>
              <a:rPr lang="en-US" sz="1400" dirty="0">
                <a:solidFill>
                  <a:schemeClr val="bg1"/>
                </a:solidFill>
              </a:rPr>
              <a:t> </a:t>
            </a:r>
            <a:r>
              <a:rPr lang="en-US" sz="1400" dirty="0" err="1">
                <a:solidFill>
                  <a:schemeClr val="bg1"/>
                </a:solidFill>
              </a:rPr>
              <a:t>Feminisme</a:t>
            </a:r>
            <a:r>
              <a:rPr lang="en-US" sz="1400" dirty="0">
                <a:solidFill>
                  <a:schemeClr val="bg1"/>
                </a:solidFill>
              </a:rPr>
              <a:t> Pada Film Disney Live-Action Mulan. </a:t>
            </a:r>
            <a:r>
              <a:rPr lang="en-US" sz="1400" dirty="0" err="1">
                <a:solidFill>
                  <a:schemeClr val="bg1"/>
                </a:solidFill>
              </a:rPr>
              <a:t>Koneksi</a:t>
            </a:r>
            <a:r>
              <a:rPr lang="en-US" sz="1400" dirty="0">
                <a:solidFill>
                  <a:schemeClr val="bg1"/>
                </a:solidFill>
              </a:rPr>
              <a:t>.</a:t>
            </a:r>
          </a:p>
          <a:p>
            <a:pPr marL="0" indent="0">
              <a:buNone/>
            </a:pPr>
            <a:r>
              <a:rPr lang="en-US" sz="1400" dirty="0" err="1">
                <a:solidFill>
                  <a:schemeClr val="bg1"/>
                </a:solidFill>
              </a:rPr>
              <a:t>Liyanti</a:t>
            </a:r>
            <a:r>
              <a:rPr lang="en-US" sz="1400" dirty="0">
                <a:solidFill>
                  <a:schemeClr val="bg1"/>
                </a:solidFill>
              </a:rPr>
              <a:t>, Y., &amp; </a:t>
            </a:r>
            <a:r>
              <a:rPr lang="en-US" sz="1400" dirty="0" err="1">
                <a:solidFill>
                  <a:schemeClr val="bg1"/>
                </a:solidFill>
              </a:rPr>
              <a:t>Ekowati</a:t>
            </a:r>
            <a:r>
              <a:rPr lang="en-US" sz="1400" dirty="0">
                <a:solidFill>
                  <a:schemeClr val="bg1"/>
                </a:solidFill>
              </a:rPr>
              <a:t> P, S. (2022). </a:t>
            </a:r>
            <a:r>
              <a:rPr lang="en-US" sz="1400" dirty="0" err="1">
                <a:solidFill>
                  <a:schemeClr val="bg1"/>
                </a:solidFill>
              </a:rPr>
              <a:t>Representasi</a:t>
            </a:r>
            <a:r>
              <a:rPr lang="en-US" sz="1400" dirty="0">
                <a:solidFill>
                  <a:schemeClr val="bg1"/>
                </a:solidFill>
              </a:rPr>
              <a:t> </a:t>
            </a:r>
            <a:r>
              <a:rPr lang="en-US" sz="1400" dirty="0" err="1">
                <a:solidFill>
                  <a:schemeClr val="bg1"/>
                </a:solidFill>
              </a:rPr>
              <a:t>Feminisme</a:t>
            </a:r>
            <a:r>
              <a:rPr lang="en-US" sz="1400" dirty="0">
                <a:solidFill>
                  <a:schemeClr val="bg1"/>
                </a:solidFill>
              </a:rPr>
              <a:t> </a:t>
            </a:r>
            <a:r>
              <a:rPr lang="en-US" sz="1400" dirty="0" err="1">
                <a:solidFill>
                  <a:schemeClr val="bg1"/>
                </a:solidFill>
              </a:rPr>
              <a:t>dalam</a:t>
            </a:r>
            <a:r>
              <a:rPr lang="en-US" sz="1400" dirty="0">
                <a:solidFill>
                  <a:schemeClr val="bg1"/>
                </a:solidFill>
              </a:rPr>
              <a:t> Film (</a:t>
            </a:r>
            <a:r>
              <a:rPr lang="en-US" sz="1400" dirty="0" err="1">
                <a:solidFill>
                  <a:schemeClr val="bg1"/>
                </a:solidFill>
              </a:rPr>
              <a:t>Studi</a:t>
            </a:r>
            <a:r>
              <a:rPr lang="en-US" sz="1400" dirty="0">
                <a:solidFill>
                  <a:schemeClr val="bg1"/>
                </a:solidFill>
              </a:rPr>
              <a:t> </a:t>
            </a:r>
            <a:r>
              <a:rPr lang="en-US" sz="1400" dirty="0" err="1">
                <a:solidFill>
                  <a:schemeClr val="bg1"/>
                </a:solidFill>
              </a:rPr>
              <a:t>Analisis</a:t>
            </a:r>
            <a:r>
              <a:rPr lang="en-US" sz="1400" dirty="0">
                <a:solidFill>
                  <a:schemeClr val="bg1"/>
                </a:solidFill>
              </a:rPr>
              <a:t> Model Ronald Barthes </a:t>
            </a:r>
            <a:r>
              <a:rPr lang="en-US" sz="1400" dirty="0" err="1">
                <a:solidFill>
                  <a:schemeClr val="bg1"/>
                </a:solidFill>
              </a:rPr>
              <a:t>dalam</a:t>
            </a:r>
            <a:r>
              <a:rPr lang="en-US" sz="1400" dirty="0">
                <a:solidFill>
                  <a:schemeClr val="bg1"/>
                </a:solidFill>
              </a:rPr>
              <a:t> Film Moxie). IKON Jurnal </a:t>
            </a:r>
            <a:r>
              <a:rPr lang="en-US" sz="1400" dirty="0" err="1">
                <a:solidFill>
                  <a:schemeClr val="bg1"/>
                </a:solidFill>
              </a:rPr>
              <a:t>Ilmu</a:t>
            </a:r>
            <a:r>
              <a:rPr lang="en-US" sz="1400" dirty="0">
                <a:solidFill>
                  <a:schemeClr val="bg1"/>
                </a:solidFill>
              </a:rPr>
              <a:t> </a:t>
            </a:r>
            <a:r>
              <a:rPr lang="en-US" sz="1400" dirty="0" err="1">
                <a:solidFill>
                  <a:schemeClr val="bg1"/>
                </a:solidFill>
              </a:rPr>
              <a:t>Komunikasi</a:t>
            </a:r>
            <a:r>
              <a:rPr lang="en-US" sz="1400" dirty="0">
                <a:solidFill>
                  <a:schemeClr val="bg1"/>
                </a:solidFill>
              </a:rPr>
              <a:t> 2022 (Universitas </a:t>
            </a:r>
            <a:r>
              <a:rPr lang="en-US" sz="1400" dirty="0" err="1">
                <a:solidFill>
                  <a:schemeClr val="bg1"/>
                </a:solidFill>
              </a:rPr>
              <a:t>Persada</a:t>
            </a:r>
            <a:r>
              <a:rPr lang="en-US" sz="1400" dirty="0">
                <a:solidFill>
                  <a:schemeClr val="bg1"/>
                </a:solidFill>
              </a:rPr>
              <a:t> Indonesia Y.A.I).</a:t>
            </a:r>
          </a:p>
          <a:p>
            <a:pPr marL="0" indent="0">
              <a:buNone/>
            </a:pPr>
            <a:r>
              <a:rPr lang="en-US" sz="1400" dirty="0" err="1">
                <a:solidFill>
                  <a:schemeClr val="bg1"/>
                </a:solidFill>
              </a:rPr>
              <a:t>Lustyantie</a:t>
            </a:r>
            <a:r>
              <a:rPr lang="en-US" sz="1400" dirty="0">
                <a:solidFill>
                  <a:schemeClr val="bg1"/>
                </a:solidFill>
              </a:rPr>
              <a:t>, N. (2012). </a:t>
            </a:r>
            <a:r>
              <a:rPr lang="en-US" sz="1400" dirty="0" err="1">
                <a:solidFill>
                  <a:schemeClr val="bg1"/>
                </a:solidFill>
              </a:rPr>
              <a:t>Pendekatan</a:t>
            </a:r>
            <a:r>
              <a:rPr lang="en-US" sz="1400" dirty="0">
                <a:solidFill>
                  <a:schemeClr val="bg1"/>
                </a:solidFill>
              </a:rPr>
              <a:t> </a:t>
            </a:r>
            <a:r>
              <a:rPr lang="en-US" sz="1400" dirty="0" err="1">
                <a:solidFill>
                  <a:schemeClr val="bg1"/>
                </a:solidFill>
              </a:rPr>
              <a:t>Semiotika</a:t>
            </a:r>
            <a:r>
              <a:rPr lang="en-US" sz="1400" dirty="0">
                <a:solidFill>
                  <a:schemeClr val="bg1"/>
                </a:solidFill>
              </a:rPr>
              <a:t> Model Roland Barthes </a:t>
            </a:r>
            <a:r>
              <a:rPr lang="en-US" sz="1400" dirty="0" err="1">
                <a:solidFill>
                  <a:schemeClr val="bg1"/>
                </a:solidFill>
              </a:rPr>
              <a:t>dalam</a:t>
            </a:r>
            <a:r>
              <a:rPr lang="en-US" sz="1400" dirty="0">
                <a:solidFill>
                  <a:schemeClr val="bg1"/>
                </a:solidFill>
              </a:rPr>
              <a:t> </a:t>
            </a:r>
            <a:r>
              <a:rPr lang="en-US" sz="1400" dirty="0" err="1">
                <a:solidFill>
                  <a:schemeClr val="bg1"/>
                </a:solidFill>
              </a:rPr>
              <a:t>Karya</a:t>
            </a:r>
            <a:r>
              <a:rPr lang="en-US" sz="1400" dirty="0">
                <a:solidFill>
                  <a:schemeClr val="bg1"/>
                </a:solidFill>
              </a:rPr>
              <a:t> Sastra </a:t>
            </a:r>
            <a:r>
              <a:rPr lang="en-US" sz="1400" dirty="0" err="1">
                <a:solidFill>
                  <a:schemeClr val="bg1"/>
                </a:solidFill>
              </a:rPr>
              <a:t>Prancis</a:t>
            </a:r>
            <a:r>
              <a:rPr lang="en-US" sz="1400" dirty="0">
                <a:solidFill>
                  <a:schemeClr val="bg1"/>
                </a:solidFill>
              </a:rPr>
              <a:t>.</a:t>
            </a:r>
          </a:p>
          <a:p>
            <a:pPr marL="0" indent="0">
              <a:buNone/>
            </a:pPr>
            <a:r>
              <a:rPr lang="en-US" sz="1400" dirty="0">
                <a:solidFill>
                  <a:schemeClr val="bg1"/>
                </a:solidFill>
              </a:rPr>
              <a:t>Nabilla, F. (2021, </a:t>
            </a:r>
            <a:r>
              <a:rPr lang="en-US" sz="1400" dirty="0" err="1">
                <a:solidFill>
                  <a:schemeClr val="bg1"/>
                </a:solidFill>
              </a:rPr>
              <a:t>Maret</a:t>
            </a:r>
            <a:r>
              <a:rPr lang="en-US" sz="1400" dirty="0">
                <a:solidFill>
                  <a:schemeClr val="bg1"/>
                </a:solidFill>
              </a:rPr>
              <a:t> 25). </a:t>
            </a:r>
            <a:r>
              <a:rPr lang="en-US" sz="1400" dirty="0" err="1">
                <a:solidFill>
                  <a:schemeClr val="bg1"/>
                </a:solidFill>
              </a:rPr>
              <a:t>Sinopsis</a:t>
            </a:r>
            <a:r>
              <a:rPr lang="en-US" sz="1400" dirty="0">
                <a:solidFill>
                  <a:schemeClr val="bg1"/>
                </a:solidFill>
              </a:rPr>
              <a:t> Drama Korea </a:t>
            </a:r>
            <a:r>
              <a:rPr lang="en-US" sz="1400" dirty="0" err="1">
                <a:solidFill>
                  <a:schemeClr val="bg1"/>
                </a:solidFill>
              </a:rPr>
              <a:t>Navillera</a:t>
            </a:r>
            <a:r>
              <a:rPr lang="en-US" sz="1400" dirty="0">
                <a:solidFill>
                  <a:schemeClr val="bg1"/>
                </a:solidFill>
              </a:rPr>
              <a:t>, </a:t>
            </a:r>
            <a:r>
              <a:rPr lang="en-US" sz="1400" dirty="0" err="1">
                <a:solidFill>
                  <a:schemeClr val="bg1"/>
                </a:solidFill>
              </a:rPr>
              <a:t>Pria</a:t>
            </a:r>
            <a:r>
              <a:rPr lang="en-US" sz="1400" dirty="0">
                <a:solidFill>
                  <a:schemeClr val="bg1"/>
                </a:solidFill>
              </a:rPr>
              <a:t> 70 Tahun yang Ingin </a:t>
            </a:r>
            <a:r>
              <a:rPr lang="en-US" sz="1400" dirty="0" err="1">
                <a:solidFill>
                  <a:schemeClr val="bg1"/>
                </a:solidFill>
              </a:rPr>
              <a:t>jadi</a:t>
            </a:r>
            <a:r>
              <a:rPr lang="en-US" sz="1400" dirty="0">
                <a:solidFill>
                  <a:schemeClr val="bg1"/>
                </a:solidFill>
              </a:rPr>
              <a:t> </a:t>
            </a:r>
            <a:r>
              <a:rPr lang="en-US" sz="1400" dirty="0" err="1">
                <a:solidFill>
                  <a:schemeClr val="bg1"/>
                </a:solidFill>
              </a:rPr>
              <a:t>Balerino</a:t>
            </a:r>
            <a:r>
              <a:rPr lang="en-US" sz="1400" dirty="0">
                <a:solidFill>
                  <a:schemeClr val="bg1"/>
                </a:solidFill>
              </a:rPr>
              <a:t>. Retrieved from Suara.com: https://www.suara.com/entertainment/2021/03/25/120229/sinopsis-drama-korea-navillera-pria-70-tahun-yang-ingin-jadi-balerino</a:t>
            </a:r>
          </a:p>
          <a:p>
            <a:pPr marL="0" indent="0">
              <a:buNone/>
            </a:pPr>
            <a:r>
              <a:rPr lang="en-US" sz="1400" dirty="0" err="1">
                <a:solidFill>
                  <a:schemeClr val="bg1"/>
                </a:solidFill>
              </a:rPr>
              <a:t>Sinopsis</a:t>
            </a:r>
            <a:r>
              <a:rPr lang="en-US" sz="1400" dirty="0">
                <a:solidFill>
                  <a:schemeClr val="bg1"/>
                </a:solidFill>
              </a:rPr>
              <a:t> </a:t>
            </a:r>
            <a:r>
              <a:rPr lang="en-US" sz="1400" dirty="0" err="1">
                <a:solidFill>
                  <a:schemeClr val="bg1"/>
                </a:solidFill>
              </a:rPr>
              <a:t>Navirella</a:t>
            </a:r>
            <a:r>
              <a:rPr lang="en-US" sz="1400" dirty="0">
                <a:solidFill>
                  <a:schemeClr val="bg1"/>
                </a:solidFill>
              </a:rPr>
              <a:t>, </a:t>
            </a:r>
            <a:r>
              <a:rPr lang="en-US" sz="1400" dirty="0" err="1">
                <a:solidFill>
                  <a:schemeClr val="bg1"/>
                </a:solidFill>
              </a:rPr>
              <a:t>Upaya</a:t>
            </a:r>
            <a:r>
              <a:rPr lang="en-US" sz="1400" dirty="0">
                <a:solidFill>
                  <a:schemeClr val="bg1"/>
                </a:solidFill>
              </a:rPr>
              <a:t> </a:t>
            </a:r>
            <a:r>
              <a:rPr lang="en-US" sz="1400" dirty="0" err="1">
                <a:solidFill>
                  <a:schemeClr val="bg1"/>
                </a:solidFill>
              </a:rPr>
              <a:t>Mengejar</a:t>
            </a:r>
            <a:r>
              <a:rPr lang="en-US" sz="1400" dirty="0">
                <a:solidFill>
                  <a:schemeClr val="bg1"/>
                </a:solidFill>
              </a:rPr>
              <a:t> </a:t>
            </a:r>
            <a:r>
              <a:rPr lang="en-US" sz="1400" dirty="0" err="1">
                <a:solidFill>
                  <a:schemeClr val="bg1"/>
                </a:solidFill>
              </a:rPr>
              <a:t>Mimpi</a:t>
            </a:r>
            <a:r>
              <a:rPr lang="en-US" sz="1400" dirty="0">
                <a:solidFill>
                  <a:schemeClr val="bg1"/>
                </a:solidFill>
              </a:rPr>
              <a:t> </a:t>
            </a:r>
            <a:r>
              <a:rPr lang="en-US" sz="1400" dirty="0" err="1">
                <a:solidFill>
                  <a:schemeClr val="bg1"/>
                </a:solidFill>
              </a:rPr>
              <a:t>Menjadi</a:t>
            </a:r>
            <a:r>
              <a:rPr lang="en-US" sz="1400" dirty="0">
                <a:solidFill>
                  <a:schemeClr val="bg1"/>
                </a:solidFill>
              </a:rPr>
              <a:t> </a:t>
            </a:r>
            <a:r>
              <a:rPr lang="en-US" sz="1400" dirty="0" err="1">
                <a:solidFill>
                  <a:schemeClr val="bg1"/>
                </a:solidFill>
              </a:rPr>
              <a:t>Penari</a:t>
            </a:r>
            <a:r>
              <a:rPr lang="en-US" sz="1400" dirty="0">
                <a:solidFill>
                  <a:schemeClr val="bg1"/>
                </a:solidFill>
              </a:rPr>
              <a:t> </a:t>
            </a:r>
            <a:r>
              <a:rPr lang="en-US" sz="1400" dirty="0" err="1">
                <a:solidFill>
                  <a:schemeClr val="bg1"/>
                </a:solidFill>
              </a:rPr>
              <a:t>Balet</a:t>
            </a:r>
            <a:r>
              <a:rPr lang="en-US" sz="1400" dirty="0">
                <a:solidFill>
                  <a:schemeClr val="bg1"/>
                </a:solidFill>
              </a:rPr>
              <a:t>. (2021, </a:t>
            </a:r>
            <a:r>
              <a:rPr lang="en-US" sz="1400" dirty="0" err="1">
                <a:solidFill>
                  <a:schemeClr val="bg1"/>
                </a:solidFill>
              </a:rPr>
              <a:t>Maret</a:t>
            </a:r>
            <a:r>
              <a:rPr lang="en-US" sz="1400" dirty="0">
                <a:solidFill>
                  <a:schemeClr val="bg1"/>
                </a:solidFill>
              </a:rPr>
              <a:t> 24). Retrieved from CNN Indonesia: https://www.cnnindonesia.com/hiburan/20210323120022-220-620906/sinopsis-navillera-upaya-mengejar-mimpi-menjadi-penari-balet</a:t>
            </a:r>
          </a:p>
          <a:p>
            <a:pPr marL="0" indent="0">
              <a:buNone/>
            </a:pPr>
            <a:r>
              <a:rPr lang="en-US" sz="1400" dirty="0" err="1">
                <a:solidFill>
                  <a:schemeClr val="bg1"/>
                </a:solidFill>
              </a:rPr>
              <a:t>Sasmita</a:t>
            </a:r>
            <a:r>
              <a:rPr lang="en-US" sz="1400" dirty="0">
                <a:solidFill>
                  <a:schemeClr val="bg1"/>
                </a:solidFill>
              </a:rPr>
              <a:t>, U. (2017). </a:t>
            </a:r>
            <a:r>
              <a:rPr lang="en-US" sz="1400" dirty="0" err="1">
                <a:solidFill>
                  <a:schemeClr val="bg1"/>
                </a:solidFill>
              </a:rPr>
              <a:t>Representasi</a:t>
            </a:r>
            <a:r>
              <a:rPr lang="en-US" sz="1400" dirty="0">
                <a:solidFill>
                  <a:schemeClr val="bg1"/>
                </a:solidFill>
              </a:rPr>
              <a:t> </a:t>
            </a:r>
            <a:r>
              <a:rPr lang="en-US" sz="1400" dirty="0" err="1">
                <a:solidFill>
                  <a:schemeClr val="bg1"/>
                </a:solidFill>
              </a:rPr>
              <a:t>Maskulinitas</a:t>
            </a:r>
            <a:r>
              <a:rPr lang="en-US" sz="1400" dirty="0">
                <a:solidFill>
                  <a:schemeClr val="bg1"/>
                </a:solidFill>
              </a:rPr>
              <a:t> </a:t>
            </a:r>
            <a:r>
              <a:rPr lang="en-US" sz="1400" dirty="0" err="1">
                <a:solidFill>
                  <a:schemeClr val="bg1"/>
                </a:solidFill>
              </a:rPr>
              <a:t>Dalam</a:t>
            </a:r>
            <a:r>
              <a:rPr lang="en-US" sz="1400" dirty="0">
                <a:solidFill>
                  <a:schemeClr val="bg1"/>
                </a:solidFill>
              </a:rPr>
              <a:t> Film Disney Moana (</a:t>
            </a:r>
            <a:r>
              <a:rPr lang="en-US" sz="1400" dirty="0" err="1">
                <a:solidFill>
                  <a:schemeClr val="bg1"/>
                </a:solidFill>
              </a:rPr>
              <a:t>Analisis</a:t>
            </a:r>
            <a:r>
              <a:rPr lang="en-US" sz="1400" dirty="0">
                <a:solidFill>
                  <a:schemeClr val="bg1"/>
                </a:solidFill>
              </a:rPr>
              <a:t> </a:t>
            </a:r>
            <a:r>
              <a:rPr lang="en-US" sz="1400" dirty="0" err="1">
                <a:solidFill>
                  <a:schemeClr val="bg1"/>
                </a:solidFill>
              </a:rPr>
              <a:t>Semiotika</a:t>
            </a:r>
            <a:r>
              <a:rPr lang="en-US" sz="1400" dirty="0">
                <a:solidFill>
                  <a:schemeClr val="bg1"/>
                </a:solidFill>
              </a:rPr>
              <a:t> Charles Sanders Pierce). Jurnal Online </a:t>
            </a:r>
            <a:r>
              <a:rPr lang="en-US" sz="1400" dirty="0" err="1">
                <a:solidFill>
                  <a:schemeClr val="bg1"/>
                </a:solidFill>
              </a:rPr>
              <a:t>Kinesik</a:t>
            </a:r>
            <a:r>
              <a:rPr lang="en-US" sz="1400" dirty="0">
                <a:solidFill>
                  <a:schemeClr val="bg1"/>
                </a:solidFill>
              </a:rPr>
              <a:t> Vol. 4 No. 2.</a:t>
            </a:r>
          </a:p>
          <a:p>
            <a:pPr marL="0" indent="0">
              <a:buNone/>
            </a:pPr>
            <a:r>
              <a:rPr lang="en-US" sz="1400" dirty="0" err="1">
                <a:solidFill>
                  <a:schemeClr val="bg1"/>
                </a:solidFill>
              </a:rPr>
              <a:t>Winarsih</a:t>
            </a:r>
            <a:r>
              <a:rPr lang="en-US" sz="1400" dirty="0">
                <a:solidFill>
                  <a:schemeClr val="bg1"/>
                </a:solidFill>
              </a:rPr>
              <a:t>, S., &amp; Putri, D. M. (2017). </a:t>
            </a:r>
            <a:r>
              <a:rPr lang="en-US" sz="1400" dirty="0" err="1">
                <a:solidFill>
                  <a:schemeClr val="bg1"/>
                </a:solidFill>
              </a:rPr>
              <a:t>Representasi</a:t>
            </a:r>
            <a:r>
              <a:rPr lang="en-US" sz="1400" dirty="0">
                <a:solidFill>
                  <a:schemeClr val="bg1"/>
                </a:solidFill>
              </a:rPr>
              <a:t> </a:t>
            </a:r>
            <a:r>
              <a:rPr lang="en-US" sz="1400" dirty="0" err="1">
                <a:solidFill>
                  <a:schemeClr val="bg1"/>
                </a:solidFill>
              </a:rPr>
              <a:t>Feminisme</a:t>
            </a:r>
            <a:r>
              <a:rPr lang="en-US" sz="1400" dirty="0">
                <a:solidFill>
                  <a:schemeClr val="bg1"/>
                </a:solidFill>
              </a:rPr>
              <a:t> </a:t>
            </a:r>
            <a:r>
              <a:rPr lang="en-US" sz="1400" dirty="0" err="1">
                <a:solidFill>
                  <a:schemeClr val="bg1"/>
                </a:solidFill>
              </a:rPr>
              <a:t>dalam</a:t>
            </a:r>
            <a:r>
              <a:rPr lang="en-US" sz="1400" dirty="0">
                <a:solidFill>
                  <a:schemeClr val="bg1"/>
                </a:solidFill>
              </a:rPr>
              <a:t> Media Untuk </a:t>
            </a:r>
            <a:r>
              <a:rPr lang="en-US" sz="1400" dirty="0" err="1">
                <a:solidFill>
                  <a:schemeClr val="bg1"/>
                </a:solidFill>
              </a:rPr>
              <a:t>Pria</a:t>
            </a:r>
            <a:r>
              <a:rPr lang="en-US" sz="1400" dirty="0">
                <a:solidFill>
                  <a:schemeClr val="bg1"/>
                </a:solidFill>
              </a:rPr>
              <a:t> Talkmen.com. Journal Communication Spectrum.</a:t>
            </a:r>
          </a:p>
          <a:p>
            <a:pPr marL="0" indent="0">
              <a:buNone/>
            </a:pPr>
            <a:r>
              <a:rPr lang="en-US" sz="1400" dirty="0" err="1">
                <a:solidFill>
                  <a:schemeClr val="bg1"/>
                </a:solidFill>
              </a:rPr>
              <a:t>Yustiana</a:t>
            </a:r>
            <a:r>
              <a:rPr lang="en-US" sz="1400" dirty="0">
                <a:solidFill>
                  <a:schemeClr val="bg1"/>
                </a:solidFill>
              </a:rPr>
              <a:t>, M., &amp; </a:t>
            </a:r>
            <a:r>
              <a:rPr lang="en-US" sz="1400" dirty="0" err="1">
                <a:solidFill>
                  <a:schemeClr val="bg1"/>
                </a:solidFill>
              </a:rPr>
              <a:t>Junaedi</a:t>
            </a:r>
            <a:r>
              <a:rPr lang="en-US" sz="1400" dirty="0">
                <a:solidFill>
                  <a:schemeClr val="bg1"/>
                </a:solidFill>
              </a:rPr>
              <a:t>, A. (2019). </a:t>
            </a:r>
            <a:r>
              <a:rPr lang="en-US" sz="1400" dirty="0" err="1">
                <a:solidFill>
                  <a:schemeClr val="bg1"/>
                </a:solidFill>
              </a:rPr>
              <a:t>Representasi</a:t>
            </a:r>
            <a:r>
              <a:rPr lang="en-US" sz="1400" dirty="0">
                <a:solidFill>
                  <a:schemeClr val="bg1"/>
                </a:solidFill>
              </a:rPr>
              <a:t> </a:t>
            </a:r>
            <a:r>
              <a:rPr lang="en-US" sz="1400" dirty="0" err="1">
                <a:solidFill>
                  <a:schemeClr val="bg1"/>
                </a:solidFill>
              </a:rPr>
              <a:t>Feminisme</a:t>
            </a:r>
            <a:r>
              <a:rPr lang="en-US" sz="1400" dirty="0">
                <a:solidFill>
                  <a:schemeClr val="bg1"/>
                </a:solidFill>
              </a:rPr>
              <a:t> </a:t>
            </a:r>
            <a:r>
              <a:rPr lang="en-US" sz="1400" dirty="0" err="1">
                <a:solidFill>
                  <a:schemeClr val="bg1"/>
                </a:solidFill>
              </a:rPr>
              <a:t>dalam</a:t>
            </a:r>
            <a:r>
              <a:rPr lang="en-US" sz="1400" dirty="0">
                <a:solidFill>
                  <a:schemeClr val="bg1"/>
                </a:solidFill>
              </a:rPr>
              <a:t> Film </a:t>
            </a:r>
            <a:r>
              <a:rPr lang="en-US" sz="1400" dirty="0" err="1">
                <a:solidFill>
                  <a:schemeClr val="bg1"/>
                </a:solidFill>
              </a:rPr>
              <a:t>Marlina</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Pembunuh</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Empat</a:t>
            </a:r>
            <a:r>
              <a:rPr lang="en-US" sz="1400" dirty="0">
                <a:solidFill>
                  <a:schemeClr val="bg1"/>
                </a:solidFill>
              </a:rPr>
              <a:t> Babak (</a:t>
            </a:r>
            <a:r>
              <a:rPr lang="en-US" sz="1400" dirty="0" err="1">
                <a:solidFill>
                  <a:schemeClr val="bg1"/>
                </a:solidFill>
              </a:rPr>
              <a:t>Analisis</a:t>
            </a:r>
            <a:r>
              <a:rPr lang="en-US" sz="1400" dirty="0">
                <a:solidFill>
                  <a:schemeClr val="bg1"/>
                </a:solidFill>
              </a:rPr>
              <a:t> </a:t>
            </a:r>
            <a:r>
              <a:rPr lang="en-US" sz="1400" dirty="0" err="1">
                <a:solidFill>
                  <a:schemeClr val="bg1"/>
                </a:solidFill>
              </a:rPr>
              <a:t>Semiotika</a:t>
            </a:r>
            <a:r>
              <a:rPr lang="en-US" sz="1400" dirty="0">
                <a:solidFill>
                  <a:schemeClr val="bg1"/>
                </a:solidFill>
              </a:rPr>
              <a:t> Roland Barthes). </a:t>
            </a:r>
            <a:r>
              <a:rPr lang="en-US" sz="1400" dirty="0" err="1">
                <a:solidFill>
                  <a:schemeClr val="bg1"/>
                </a:solidFill>
              </a:rPr>
              <a:t>Koneksi</a:t>
            </a:r>
            <a:r>
              <a:rPr lang="en-US" sz="1400" dirty="0">
                <a:solidFill>
                  <a:schemeClr val="bg1"/>
                </a:solidFill>
              </a:rPr>
              <a:t>.</a:t>
            </a: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bg1"/>
                </a:solidFill>
                <a:latin typeface="+mn-lt"/>
              </a:rPr>
              <a:t>INTRODUCTION</a:t>
            </a:r>
          </a:p>
        </p:txBody>
      </p:sp>
      <p:sp>
        <p:nvSpPr>
          <p:cNvPr id="5" name="Content Placeholder 4"/>
          <p:cNvSpPr>
            <a:spLocks noGrp="1"/>
          </p:cNvSpPr>
          <p:nvPr>
            <p:ph idx="1"/>
          </p:nvPr>
        </p:nvSpPr>
        <p:spPr/>
        <p:txBody>
          <a:bodyPr>
            <a:normAutofit/>
          </a:bodyPr>
          <a:lstStyle/>
          <a:p>
            <a:pPr marL="0" indent="0" algn="just">
              <a:buNone/>
            </a:pPr>
            <a:r>
              <a:rPr lang="id-ID" sz="2000" dirty="0">
                <a:solidFill>
                  <a:schemeClr val="bg1"/>
                </a:solidFill>
              </a:rPr>
              <a:t>When discussing femininity, it inevitably becomes intertwined with discussions about gender. The term “gender” represents a concept that classifies feminine and masculine qualities, which are socially and culturally constructed and can vary across different cultures. Gender encapsulates the cultural expectations placed upon women and men, is not universally applicable, and is not permanent; hence, it can undergo changes over time. In other words, the concept of gender serves as a cultural construct aimed at establishing distinctions in terms of roles, positions, behaviors, mentalities, and emotional characteristics between women and men within a society (Iswary, 2010:42).</a:t>
            </a:r>
            <a:endParaRPr lang="en-US" sz="2000" dirty="0">
              <a:solidFill>
                <a:schemeClr val="bg1"/>
              </a:solidFill>
            </a:endParaRP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2" y="1376652"/>
            <a:ext cx="10515600" cy="4351338"/>
          </a:xfrm>
        </p:spPr>
        <p:txBody>
          <a:bodyPr>
            <a:normAutofit lnSpcReduction="10000"/>
          </a:bodyPr>
          <a:lstStyle/>
          <a:p>
            <a:pPr marL="0" indent="0" algn="just">
              <a:buNone/>
            </a:pPr>
            <a:r>
              <a:rPr lang="en-US" sz="2000" dirty="0">
                <a:solidFill>
                  <a:schemeClr val="bg1"/>
                </a:solidFill>
              </a:rPr>
              <a:t>This research uses a qualitative approach with a descriptive method. The qualitative approach describes or explains how an object can be used as research material. This research is also a type of descriptive research that thoroughly describes the content and aims to systematically process data in a factual and accurate manner regarding specific population facts and characteristics.</a:t>
            </a:r>
          </a:p>
          <a:p>
            <a:pPr marL="0" indent="0" algn="just">
              <a:buNone/>
            </a:pPr>
            <a:r>
              <a:rPr lang="en-US" sz="2000" dirty="0">
                <a:solidFill>
                  <a:schemeClr val="bg1"/>
                </a:solidFill>
              </a:rPr>
              <a:t>In Barthes' theory, the analysis is divided into several stages: denotation, connotation, and myth. The denotation system is the first-level sign system, consisting of a chain of signifiers and </a:t>
            </a:r>
            <a:r>
              <a:rPr lang="en-US" sz="2000" dirty="0" err="1">
                <a:solidFill>
                  <a:schemeClr val="bg1"/>
                </a:solidFill>
              </a:rPr>
              <a:t>signifieds</a:t>
            </a:r>
            <a:r>
              <a:rPr lang="en-US" sz="2000" dirty="0">
                <a:solidFill>
                  <a:schemeClr val="bg1"/>
                </a:solidFill>
              </a:rPr>
              <a:t>, which is the relationship between the materiality of the signifiers and the abstract concepts behind them. At the denotation level, language reveals social codes where the meaning of the sign immediately becomes apparent on the surface based on the relationship between the signifier and the signified. On the other hand, at the connotation level, language presents hidden (implicit) codes of meaning. These hidden meanings are considered by Barthes as areas of ideology or mythology. According to Barthes, in images or photos, connotation can be distinguished from denotation. Denotation is what is depicted in the photo, while connotation is how the photo is taken. Meanwhile, according to Barthes, myths are specific values or guidelines that apply within a certain period of time. Barthes states that myths are not eternal because with the passage of time, the meaning of what is considered a value or guideline may no longer apply in the following period.</a:t>
            </a:r>
          </a:p>
        </p:txBody>
      </p:sp>
    </p:spTree>
    <p:extLst>
      <p:ext uri="{BB962C8B-B14F-4D97-AF65-F5344CB8AC3E}">
        <p14:creationId xmlns:p14="http://schemas.microsoft.com/office/powerpoint/2010/main" val="91598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lnSpcReduction="10000"/>
          </a:bodyPr>
          <a:lstStyle/>
          <a:p>
            <a:pPr marL="457200" indent="-457200" algn="just">
              <a:buFont typeface="+mj-lt"/>
              <a:buAutoNum type="arabicPeriod"/>
            </a:pPr>
            <a:r>
              <a:rPr lang="en-US" sz="2000" dirty="0" err="1">
                <a:solidFill>
                  <a:schemeClr val="bg1"/>
                </a:solidFill>
              </a:rPr>
              <a:t>Juliastuti</a:t>
            </a:r>
            <a:r>
              <a:rPr lang="en-US" sz="2000" dirty="0">
                <a:solidFill>
                  <a:schemeClr val="bg1"/>
                </a:solidFill>
              </a:rPr>
              <a:t> (2004:4) representation originates from the English language, derived from the term "representation," which conveys the meanings of representation, depiction, or portrayal. According to Stuart Hall, two types of representation exist. Firstly, mental representation refers to the concept that exists within our individual minds (conceptual map), which remains in an abstract form. Secondly, "language" plays a significant role in the construction process. The abstract concepts in our minds need to be translated into a common language to establish connections between our ideas and specific symbolic signs.</a:t>
            </a:r>
          </a:p>
          <a:p>
            <a:pPr marL="457200" indent="-457200" algn="just">
              <a:buFont typeface="+mj-lt"/>
              <a:buAutoNum type="arabicPeriod"/>
            </a:pPr>
            <a:r>
              <a:rPr lang="en-US" sz="2000" dirty="0" err="1">
                <a:solidFill>
                  <a:schemeClr val="bg1"/>
                </a:solidFill>
              </a:rPr>
              <a:t>Kurnia</a:t>
            </a:r>
            <a:r>
              <a:rPr lang="en-US" sz="2000" dirty="0">
                <a:solidFill>
                  <a:schemeClr val="bg1"/>
                </a:solidFill>
              </a:rPr>
              <a:t> (2004:20) feminine or femininity embodies qualities that reflect the inherent nature of women. These qualities typically encompass gentleness, patience, kindness, and other feminine traits. Masculinity, on the other hand, is associated with male attributes such as strength, bravery, adventurousness, a penchant for challenges, and other masculine traits.</a:t>
            </a:r>
          </a:p>
          <a:p>
            <a:pPr marL="457200" indent="-457200" algn="just">
              <a:buFont typeface="+mj-lt"/>
              <a:buAutoNum type="arabicPeriod"/>
            </a:pPr>
            <a:r>
              <a:rPr lang="en-US" sz="2000" dirty="0" err="1">
                <a:solidFill>
                  <a:schemeClr val="bg1"/>
                </a:solidFill>
              </a:rPr>
              <a:t>Iswary</a:t>
            </a:r>
            <a:r>
              <a:rPr lang="en-US" sz="2000" dirty="0">
                <a:solidFill>
                  <a:schemeClr val="bg1"/>
                </a:solidFill>
              </a:rPr>
              <a:t> (2010:42) gender encapsulates the cultural expectations placed upon women and men, is not universally applicable, and is not permanent; hence, it can undergo changes over time. In other words, the concept of gender serves as a cultural construct aimed at establishing distinctions in terms of roles, positions, behaviors, mentalities, and emotional characteristics between women and men within a society.</a:t>
            </a:r>
          </a:p>
        </p:txBody>
      </p:sp>
    </p:spTree>
    <p:extLst>
      <p:ext uri="{BB962C8B-B14F-4D97-AF65-F5344CB8AC3E}">
        <p14:creationId xmlns:p14="http://schemas.microsoft.com/office/powerpoint/2010/main" val="83714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The following investigation centers on the examination of dialogues, conversations, and utterances in </a:t>
            </a:r>
            <a:r>
              <a:rPr lang="en-US" sz="2000" dirty="0" err="1">
                <a:solidFill>
                  <a:schemeClr val="bg1"/>
                </a:solidFill>
              </a:rPr>
              <a:t>Navillera</a:t>
            </a:r>
            <a:r>
              <a:rPr lang="en-US" sz="2000" dirty="0">
                <a:solidFill>
                  <a:schemeClr val="bg1"/>
                </a:solidFill>
              </a:rPr>
              <a:t> drama series scenes concerning the manifestation of feminism in male characters:</a:t>
            </a:r>
          </a:p>
          <a:p>
            <a:pPr marL="0" indent="0">
              <a:buNone/>
            </a:pPr>
            <a:endParaRPr lang="en-US" sz="2000" dirty="0">
              <a:solidFill>
                <a:schemeClr val="bg1"/>
              </a:solidFill>
            </a:endParaRPr>
          </a:p>
        </p:txBody>
      </p:sp>
      <p:pic>
        <p:nvPicPr>
          <p:cNvPr id="9" name="Picture 8">
            <a:extLst>
              <a:ext uri="{FF2B5EF4-FFF2-40B4-BE49-F238E27FC236}">
                <a16:creationId xmlns:a16="http://schemas.microsoft.com/office/drawing/2014/main" id="{33755F2F-AAE5-91C1-F03A-7B0286A056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89" b="4574"/>
          <a:stretch/>
        </p:blipFill>
        <p:spPr>
          <a:xfrm>
            <a:off x="1454659" y="2151531"/>
            <a:ext cx="2214282" cy="1437112"/>
          </a:xfrm>
          <a:prstGeom prst="rect">
            <a:avLst/>
          </a:prstGeom>
        </p:spPr>
      </p:pic>
      <p:pic>
        <p:nvPicPr>
          <p:cNvPr id="11" name="Picture 10">
            <a:extLst>
              <a:ext uri="{FF2B5EF4-FFF2-40B4-BE49-F238E27FC236}">
                <a16:creationId xmlns:a16="http://schemas.microsoft.com/office/drawing/2014/main" id="{B444D6DC-320B-9A40-9750-B971D3EFF0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05" b="4967"/>
          <a:stretch/>
        </p:blipFill>
        <p:spPr>
          <a:xfrm>
            <a:off x="1454659" y="3988834"/>
            <a:ext cx="2214282" cy="1443625"/>
          </a:xfrm>
          <a:prstGeom prst="rect">
            <a:avLst/>
          </a:prstGeom>
        </p:spPr>
      </p:pic>
      <p:sp>
        <p:nvSpPr>
          <p:cNvPr id="12" name="Content Placeholder 4">
            <a:extLst>
              <a:ext uri="{FF2B5EF4-FFF2-40B4-BE49-F238E27FC236}">
                <a16:creationId xmlns:a16="http://schemas.microsoft.com/office/drawing/2014/main" id="{7B5DEFE5-AE45-EB0B-AF7A-D5FA0CC13898}"/>
              </a:ext>
            </a:extLst>
          </p:cNvPr>
          <p:cNvSpPr txBox="1">
            <a:spLocks/>
          </p:cNvSpPr>
          <p:nvPr/>
        </p:nvSpPr>
        <p:spPr>
          <a:xfrm>
            <a:off x="5895652" y="2079814"/>
            <a:ext cx="4870959" cy="37019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Feminism in this scene is evident through Sim </a:t>
            </a:r>
            <a:r>
              <a:rPr lang="en-US" sz="2000" dirty="0" err="1">
                <a:solidFill>
                  <a:schemeClr val="bg1"/>
                </a:solidFill>
              </a:rPr>
              <a:t>Deok-chul's</a:t>
            </a:r>
            <a:r>
              <a:rPr lang="en-US" sz="2000" dirty="0">
                <a:solidFill>
                  <a:schemeClr val="bg1"/>
                </a:solidFill>
              </a:rPr>
              <a:t> intention to pursue his dream of becoming a ballerino. There is a prevailing myth in society that ballet dancing is predominantly done by women. In Figure 1, there is a scene where Sim </a:t>
            </a:r>
            <a:r>
              <a:rPr lang="en-US" sz="2000" dirty="0" err="1">
                <a:solidFill>
                  <a:schemeClr val="bg1"/>
                </a:solidFill>
              </a:rPr>
              <a:t>Deok-chul</a:t>
            </a:r>
            <a:r>
              <a:rPr lang="en-US" sz="2000" dirty="0">
                <a:solidFill>
                  <a:schemeClr val="bg1"/>
                </a:solidFill>
              </a:rPr>
              <a:t> says, “</a:t>
            </a:r>
            <a:r>
              <a:rPr lang="ko-KR" altLang="en-US" sz="2000" dirty="0">
                <a:solidFill>
                  <a:schemeClr val="bg1"/>
                </a:solidFill>
              </a:rPr>
              <a:t>온전히 발레를 해 보고 싶어요” </a:t>
            </a:r>
            <a:r>
              <a:rPr lang="en-US" sz="2000" dirty="0">
                <a:solidFill>
                  <a:schemeClr val="bg1"/>
                </a:solidFill>
              </a:rPr>
              <a:t>which means "I want to dance ballet wholeheartedly." Sim </a:t>
            </a:r>
            <a:r>
              <a:rPr lang="en-US" sz="2000" dirty="0" err="1">
                <a:solidFill>
                  <a:schemeClr val="bg1"/>
                </a:solidFill>
              </a:rPr>
              <a:t>Deok-chul</a:t>
            </a:r>
            <a:r>
              <a:rPr lang="en-US" sz="2000" dirty="0">
                <a:solidFill>
                  <a:schemeClr val="bg1"/>
                </a:solidFill>
              </a:rPr>
              <a:t>, dressed neatly, arrives at a ballet studio and speaks to a ballerino named Ki Seung-</a:t>
            </a:r>
            <a:r>
              <a:rPr lang="en-US" sz="2000" dirty="0" err="1">
                <a:solidFill>
                  <a:schemeClr val="bg1"/>
                </a:solidFill>
              </a:rPr>
              <a:t>ju</a:t>
            </a:r>
            <a:r>
              <a:rPr lang="en-US" sz="2000" dirty="0">
                <a:solidFill>
                  <a:schemeClr val="bg1"/>
                </a:solidFill>
              </a:rPr>
              <a:t>, requesting permission to join his ballet class in order to fulfill his ultimate dream. However, during their conversation, Ki Seung-</a:t>
            </a:r>
            <a:r>
              <a:rPr lang="en-US" sz="2000" dirty="0" err="1">
                <a:solidFill>
                  <a:schemeClr val="bg1"/>
                </a:solidFill>
              </a:rPr>
              <a:t>ju</a:t>
            </a:r>
            <a:r>
              <a:rPr lang="en-US" sz="2000" dirty="0">
                <a:solidFill>
                  <a:schemeClr val="bg1"/>
                </a:solidFill>
              </a:rPr>
              <a:t> refuses to admit Sim </a:t>
            </a:r>
            <a:r>
              <a:rPr lang="en-US" sz="2000" dirty="0" err="1">
                <a:solidFill>
                  <a:schemeClr val="bg1"/>
                </a:solidFill>
              </a:rPr>
              <a:t>Deok-chul</a:t>
            </a:r>
            <a:r>
              <a:rPr lang="en-US" sz="2000" dirty="0">
                <a:solidFill>
                  <a:schemeClr val="bg1"/>
                </a:solidFill>
              </a:rPr>
              <a:t> into his class, as the place is a private training space and not an academy. However, in Figure 2, Sim </a:t>
            </a:r>
            <a:r>
              <a:rPr lang="en-US" sz="2000" dirty="0" err="1">
                <a:solidFill>
                  <a:schemeClr val="bg1"/>
                </a:solidFill>
              </a:rPr>
              <a:t>Deok-chul</a:t>
            </a:r>
            <a:r>
              <a:rPr lang="en-US" sz="2000" dirty="0">
                <a:solidFill>
                  <a:schemeClr val="bg1"/>
                </a:solidFill>
              </a:rPr>
              <a:t> remains undeterred and says, “</a:t>
            </a:r>
            <a:r>
              <a:rPr lang="ko-KR" altLang="en-US" sz="2000" dirty="0">
                <a:solidFill>
                  <a:schemeClr val="bg1"/>
                </a:solidFill>
              </a:rPr>
              <a:t>거절 한마디에 포기할 생각이었으면 오지도 않았습니다” </a:t>
            </a:r>
            <a:r>
              <a:rPr lang="en-US" sz="2000" dirty="0">
                <a:solidFill>
                  <a:schemeClr val="bg1"/>
                </a:solidFill>
              </a:rPr>
              <a:t>which means "I will not come to give up with just one refusal." </a:t>
            </a:r>
          </a:p>
        </p:txBody>
      </p:sp>
      <p:sp>
        <p:nvSpPr>
          <p:cNvPr id="13" name="Content Placeholder 4">
            <a:extLst>
              <a:ext uri="{FF2B5EF4-FFF2-40B4-BE49-F238E27FC236}">
                <a16:creationId xmlns:a16="http://schemas.microsoft.com/office/drawing/2014/main" id="{5EEA0F03-AA34-B843-9DDA-DCF7EDADFE0B}"/>
              </a:ext>
            </a:extLst>
          </p:cNvPr>
          <p:cNvSpPr txBox="1">
            <a:spLocks/>
          </p:cNvSpPr>
          <p:nvPr/>
        </p:nvSpPr>
        <p:spPr>
          <a:xfrm>
            <a:off x="1454659" y="3617036"/>
            <a:ext cx="4241053" cy="3137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Figure 1. Sim </a:t>
            </a:r>
            <a:r>
              <a:rPr lang="en-US" sz="2000" dirty="0" err="1">
                <a:solidFill>
                  <a:schemeClr val="bg1"/>
                </a:solidFill>
              </a:rPr>
              <a:t>Deok-chul</a:t>
            </a:r>
            <a:r>
              <a:rPr lang="en-US" sz="2000" dirty="0">
                <a:solidFill>
                  <a:schemeClr val="bg1"/>
                </a:solidFill>
              </a:rPr>
              <a:t> arrives at the ballet venue.</a:t>
            </a:r>
          </a:p>
        </p:txBody>
      </p:sp>
      <p:sp>
        <p:nvSpPr>
          <p:cNvPr id="14" name="Content Placeholder 4">
            <a:extLst>
              <a:ext uri="{FF2B5EF4-FFF2-40B4-BE49-F238E27FC236}">
                <a16:creationId xmlns:a16="http://schemas.microsoft.com/office/drawing/2014/main" id="{531D2F0B-5473-C05D-5ED1-A6F8A6BC200E}"/>
              </a:ext>
            </a:extLst>
          </p:cNvPr>
          <p:cNvSpPr txBox="1">
            <a:spLocks/>
          </p:cNvSpPr>
          <p:nvPr/>
        </p:nvSpPr>
        <p:spPr>
          <a:xfrm>
            <a:off x="1454659" y="5461160"/>
            <a:ext cx="4241053" cy="31376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Figure 2. Sim </a:t>
            </a:r>
            <a:r>
              <a:rPr lang="en-US" sz="2000" dirty="0" err="1">
                <a:solidFill>
                  <a:schemeClr val="bg1"/>
                </a:solidFill>
              </a:rPr>
              <a:t>Deok-chul</a:t>
            </a:r>
            <a:r>
              <a:rPr lang="en-US" sz="2000" dirty="0">
                <a:solidFill>
                  <a:schemeClr val="bg1"/>
                </a:solidFill>
              </a:rPr>
              <a:t> is determined and </a:t>
            </a:r>
            <a:r>
              <a:rPr lang="en-US" sz="2200" dirty="0">
                <a:solidFill>
                  <a:schemeClr val="bg1"/>
                </a:solidFill>
              </a:rPr>
              <a:t>never</a:t>
            </a:r>
            <a:r>
              <a:rPr lang="en-US" sz="2000" dirty="0">
                <a:solidFill>
                  <a:schemeClr val="bg1"/>
                </a:solidFill>
              </a:rPr>
              <a:t> gives up.</a:t>
            </a:r>
          </a:p>
        </p:txBody>
      </p:sp>
    </p:spTree>
    <p:extLst>
      <p:ext uri="{BB962C8B-B14F-4D97-AF65-F5344CB8AC3E}">
        <p14:creationId xmlns:p14="http://schemas.microsoft.com/office/powerpoint/2010/main" val="232488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12" name="Content Placeholder 4">
            <a:extLst>
              <a:ext uri="{FF2B5EF4-FFF2-40B4-BE49-F238E27FC236}">
                <a16:creationId xmlns:a16="http://schemas.microsoft.com/office/drawing/2014/main" id="{7B5DEFE5-AE45-EB0B-AF7A-D5FA0CC13898}"/>
              </a:ext>
            </a:extLst>
          </p:cNvPr>
          <p:cNvSpPr txBox="1">
            <a:spLocks/>
          </p:cNvSpPr>
          <p:nvPr/>
        </p:nvSpPr>
        <p:spPr>
          <a:xfrm>
            <a:off x="5837382" y="1779382"/>
            <a:ext cx="4870959" cy="3701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In Figure 3, Sim </a:t>
            </a:r>
            <a:r>
              <a:rPr lang="en-US" sz="2000" dirty="0" err="1">
                <a:solidFill>
                  <a:schemeClr val="bg1"/>
                </a:solidFill>
              </a:rPr>
              <a:t>Deok-chul's</a:t>
            </a:r>
            <a:r>
              <a:rPr lang="en-US" sz="2000" dirty="0">
                <a:solidFill>
                  <a:schemeClr val="bg1"/>
                </a:solidFill>
              </a:rPr>
              <a:t> wife says, “</a:t>
            </a:r>
            <a:r>
              <a:rPr lang="ko-KR" altLang="en-US" sz="2000" dirty="0">
                <a:solidFill>
                  <a:schemeClr val="bg1"/>
                </a:solidFill>
              </a:rPr>
              <a:t>아니</a:t>
            </a:r>
            <a:r>
              <a:rPr lang="en-US" altLang="ko-KR" sz="2000" dirty="0">
                <a:solidFill>
                  <a:schemeClr val="bg1"/>
                </a:solidFill>
              </a:rPr>
              <a:t>, </a:t>
            </a:r>
            <a:r>
              <a:rPr lang="ko-KR" altLang="en-US" sz="2000" dirty="0">
                <a:solidFill>
                  <a:schemeClr val="bg1"/>
                </a:solidFill>
              </a:rPr>
              <a:t>할 게 없어서 발레를 해요</a:t>
            </a:r>
            <a:r>
              <a:rPr lang="en-US" altLang="ko-KR" sz="2000" dirty="0">
                <a:solidFill>
                  <a:schemeClr val="bg1"/>
                </a:solidFill>
              </a:rPr>
              <a:t>?” </a:t>
            </a:r>
            <a:r>
              <a:rPr lang="en-US" sz="2000" dirty="0">
                <a:solidFill>
                  <a:schemeClr val="bg1"/>
                </a:solidFill>
              </a:rPr>
              <a:t>which means "Is it because there is nothing else to do that you're dancing ballet?" This scene strongly opposes what Sim </a:t>
            </a:r>
            <a:r>
              <a:rPr lang="en-US" sz="2000" dirty="0" err="1">
                <a:solidFill>
                  <a:schemeClr val="bg1"/>
                </a:solidFill>
              </a:rPr>
              <a:t>Deok-chul</a:t>
            </a:r>
            <a:r>
              <a:rPr lang="en-US" sz="2000" dirty="0">
                <a:solidFill>
                  <a:schemeClr val="bg1"/>
                </a:solidFill>
              </a:rPr>
              <a:t> is doing. In this scene, there is a clear gender stereotype portrayed by Sim </a:t>
            </a:r>
            <a:r>
              <a:rPr lang="en-US" sz="2000" dirty="0" err="1">
                <a:solidFill>
                  <a:schemeClr val="bg1"/>
                </a:solidFill>
              </a:rPr>
              <a:t>Deok-chul's</a:t>
            </a:r>
            <a:r>
              <a:rPr lang="en-US" sz="2000" dirty="0">
                <a:solidFill>
                  <a:schemeClr val="bg1"/>
                </a:solidFill>
              </a:rPr>
              <a:t> wife, who believes that ballet dancing is more suitable and appropriate only for women, while men are not suitable at all. Therefore, in Figure 4, Sim </a:t>
            </a:r>
            <a:r>
              <a:rPr lang="en-US" sz="2000" dirty="0" err="1">
                <a:solidFill>
                  <a:schemeClr val="bg1"/>
                </a:solidFill>
              </a:rPr>
              <a:t>Deok-chul's</a:t>
            </a:r>
            <a:r>
              <a:rPr lang="en-US" sz="2000" dirty="0">
                <a:solidFill>
                  <a:schemeClr val="bg1"/>
                </a:solidFill>
              </a:rPr>
              <a:t> wife cuts his ballet attire in hopes that he will no longer participate in ballet training.</a:t>
            </a:r>
          </a:p>
        </p:txBody>
      </p:sp>
      <p:sp>
        <p:nvSpPr>
          <p:cNvPr id="13" name="Content Placeholder 4">
            <a:extLst>
              <a:ext uri="{FF2B5EF4-FFF2-40B4-BE49-F238E27FC236}">
                <a16:creationId xmlns:a16="http://schemas.microsoft.com/office/drawing/2014/main" id="{5EEA0F03-AA34-B843-9DDA-DCF7EDADFE0B}"/>
              </a:ext>
            </a:extLst>
          </p:cNvPr>
          <p:cNvSpPr txBox="1">
            <a:spLocks/>
          </p:cNvSpPr>
          <p:nvPr/>
        </p:nvSpPr>
        <p:spPr>
          <a:xfrm>
            <a:off x="1425389" y="4533252"/>
            <a:ext cx="4241053" cy="3137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chemeClr val="bg1"/>
                </a:solidFill>
              </a:rPr>
              <a:t>Figure 3. </a:t>
            </a:r>
            <a:r>
              <a:rPr lang="en-US" sz="1400" dirty="0" err="1">
                <a:solidFill>
                  <a:schemeClr val="bg1"/>
                </a:solidFill>
              </a:rPr>
              <a:t>Deok-chul's</a:t>
            </a:r>
            <a:r>
              <a:rPr lang="en-US" sz="1400" dirty="0">
                <a:solidFill>
                  <a:schemeClr val="bg1"/>
                </a:solidFill>
              </a:rPr>
              <a:t> wife disagrees with ballet dancing practice.</a:t>
            </a:r>
          </a:p>
        </p:txBody>
      </p:sp>
      <p:pic>
        <p:nvPicPr>
          <p:cNvPr id="3" name="Picture 2">
            <a:extLst>
              <a:ext uri="{FF2B5EF4-FFF2-40B4-BE49-F238E27FC236}">
                <a16:creationId xmlns:a16="http://schemas.microsoft.com/office/drawing/2014/main" id="{E3E57BE1-CD58-1114-EED3-326A873D0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389" y="2384293"/>
            <a:ext cx="3714511" cy="2089413"/>
          </a:xfrm>
          <a:prstGeom prst="rect">
            <a:avLst/>
          </a:prstGeom>
        </p:spPr>
      </p:pic>
    </p:spTree>
    <p:extLst>
      <p:ext uri="{BB962C8B-B14F-4D97-AF65-F5344CB8AC3E}">
        <p14:creationId xmlns:p14="http://schemas.microsoft.com/office/powerpoint/2010/main" val="58701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The following are the findings of a study that focuses on visual representations related to feminism in men, as depicted in the following scenes:</a:t>
            </a:r>
          </a:p>
        </p:txBody>
      </p:sp>
      <p:sp>
        <p:nvSpPr>
          <p:cNvPr id="12" name="Content Placeholder 4">
            <a:extLst>
              <a:ext uri="{FF2B5EF4-FFF2-40B4-BE49-F238E27FC236}">
                <a16:creationId xmlns:a16="http://schemas.microsoft.com/office/drawing/2014/main" id="{7B5DEFE5-AE45-EB0B-AF7A-D5FA0CC13898}"/>
              </a:ext>
            </a:extLst>
          </p:cNvPr>
          <p:cNvSpPr txBox="1">
            <a:spLocks/>
          </p:cNvSpPr>
          <p:nvPr/>
        </p:nvSpPr>
        <p:spPr>
          <a:xfrm>
            <a:off x="5895652" y="2079814"/>
            <a:ext cx="4870959" cy="3701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The denotation in this scene is that Sim </a:t>
            </a:r>
            <a:r>
              <a:rPr lang="en-US" sz="2000" dirty="0" err="1">
                <a:solidFill>
                  <a:schemeClr val="bg1"/>
                </a:solidFill>
              </a:rPr>
              <a:t>Deok-chul</a:t>
            </a:r>
            <a:r>
              <a:rPr lang="en-US" sz="2000" dirty="0">
                <a:solidFill>
                  <a:schemeClr val="bg1"/>
                </a:solidFill>
              </a:rPr>
              <a:t> is in the bathroom wearing a newly purchased ballet outfit. The connotation is that typically only women wear tight-fitting clothes that accentuate the body. Men usually rarely wear tight clothes; they often dress in jeans and casual attire. Sim </a:t>
            </a:r>
            <a:r>
              <a:rPr lang="en-US" sz="2000" dirty="0" err="1">
                <a:solidFill>
                  <a:schemeClr val="bg1"/>
                </a:solidFill>
              </a:rPr>
              <a:t>Deok-chul</a:t>
            </a:r>
            <a:r>
              <a:rPr lang="en-US" sz="2000" dirty="0">
                <a:solidFill>
                  <a:schemeClr val="bg1"/>
                </a:solidFill>
              </a:rPr>
              <a:t> is proud as he looks at himself in the mirror and wears the ballet attire, demonstrating the ballet moves he knows.</a:t>
            </a:r>
          </a:p>
        </p:txBody>
      </p:sp>
      <p:sp>
        <p:nvSpPr>
          <p:cNvPr id="13" name="Content Placeholder 4">
            <a:extLst>
              <a:ext uri="{FF2B5EF4-FFF2-40B4-BE49-F238E27FC236}">
                <a16:creationId xmlns:a16="http://schemas.microsoft.com/office/drawing/2014/main" id="{5EEA0F03-AA34-B843-9DDA-DCF7EDADFE0B}"/>
              </a:ext>
            </a:extLst>
          </p:cNvPr>
          <p:cNvSpPr txBox="1">
            <a:spLocks/>
          </p:cNvSpPr>
          <p:nvPr/>
        </p:nvSpPr>
        <p:spPr>
          <a:xfrm>
            <a:off x="1117091" y="4845201"/>
            <a:ext cx="4241053" cy="31376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Figure 4. Sim </a:t>
            </a:r>
            <a:r>
              <a:rPr lang="en-US" sz="2000" dirty="0" err="1">
                <a:solidFill>
                  <a:schemeClr val="bg1"/>
                </a:solidFill>
              </a:rPr>
              <a:t>Deok-chul</a:t>
            </a:r>
            <a:r>
              <a:rPr lang="en-US" sz="2000" dirty="0">
                <a:solidFill>
                  <a:schemeClr val="bg1"/>
                </a:solidFill>
              </a:rPr>
              <a:t> is wearing ballet attire.</a:t>
            </a:r>
          </a:p>
        </p:txBody>
      </p:sp>
      <p:pic>
        <p:nvPicPr>
          <p:cNvPr id="3" name="Picture 2">
            <a:extLst>
              <a:ext uri="{FF2B5EF4-FFF2-40B4-BE49-F238E27FC236}">
                <a16:creationId xmlns:a16="http://schemas.microsoft.com/office/drawing/2014/main" id="{1E4E1774-D940-7B45-E9E2-23F6CE42E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13" b="14248"/>
          <a:stretch/>
        </p:blipFill>
        <p:spPr>
          <a:xfrm>
            <a:off x="1096818" y="2250144"/>
            <a:ext cx="4109657" cy="2510114"/>
          </a:xfrm>
          <a:prstGeom prst="rect">
            <a:avLst/>
          </a:prstGeom>
        </p:spPr>
      </p:pic>
    </p:spTree>
    <p:extLst>
      <p:ext uri="{BB962C8B-B14F-4D97-AF65-F5344CB8AC3E}">
        <p14:creationId xmlns:p14="http://schemas.microsoft.com/office/powerpoint/2010/main" val="302773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12" name="Content Placeholder 4">
            <a:extLst>
              <a:ext uri="{FF2B5EF4-FFF2-40B4-BE49-F238E27FC236}">
                <a16:creationId xmlns:a16="http://schemas.microsoft.com/office/drawing/2014/main" id="{7B5DEFE5-AE45-EB0B-AF7A-D5FA0CC13898}"/>
              </a:ext>
            </a:extLst>
          </p:cNvPr>
          <p:cNvSpPr txBox="1">
            <a:spLocks/>
          </p:cNvSpPr>
          <p:nvPr/>
        </p:nvSpPr>
        <p:spPr>
          <a:xfrm>
            <a:off x="5896026" y="1676403"/>
            <a:ext cx="4870959" cy="370196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In Figure 7, we can see femininity in men, as they follow ballet training with graceful movements reminiscent of women. The connotative sign is that graceful movements are often associated with women rather than men. Men, on the other hand, are depicted with more assertive movements. In Figure 8, the final episode of the </a:t>
            </a:r>
            <a:r>
              <a:rPr lang="en-US" sz="2000" dirty="0" err="1">
                <a:solidFill>
                  <a:schemeClr val="bg1"/>
                </a:solidFill>
              </a:rPr>
              <a:t>Navillera</a:t>
            </a:r>
            <a:r>
              <a:rPr lang="en-US" sz="2000" dirty="0">
                <a:solidFill>
                  <a:schemeClr val="bg1"/>
                </a:solidFill>
              </a:rPr>
              <a:t> drama series presents a visual scene that challenges gender stereotypes regarding men who dance ballet. With their sincerity and determination, Sim </a:t>
            </a:r>
            <a:r>
              <a:rPr lang="en-US" sz="2000" dirty="0" err="1">
                <a:solidFill>
                  <a:schemeClr val="bg1"/>
                </a:solidFill>
              </a:rPr>
              <a:t>Deok-chul</a:t>
            </a:r>
            <a:r>
              <a:rPr lang="en-US" sz="2000" dirty="0">
                <a:solidFill>
                  <a:schemeClr val="bg1"/>
                </a:solidFill>
              </a:rPr>
              <a:t> and Lee Chae-</a:t>
            </a:r>
            <a:r>
              <a:rPr lang="en-US" sz="2000" dirty="0" err="1">
                <a:solidFill>
                  <a:schemeClr val="bg1"/>
                </a:solidFill>
              </a:rPr>
              <a:t>rok</a:t>
            </a:r>
            <a:r>
              <a:rPr lang="en-US" sz="2000" dirty="0">
                <a:solidFill>
                  <a:schemeClr val="bg1"/>
                </a:solidFill>
              </a:rPr>
              <a:t> finally take the stage. They refuse to succumb to the judgments of others, just as Sim </a:t>
            </a:r>
            <a:r>
              <a:rPr lang="en-US" sz="2000" dirty="0" err="1">
                <a:solidFill>
                  <a:schemeClr val="bg1"/>
                </a:solidFill>
              </a:rPr>
              <a:t>Deok-chul</a:t>
            </a:r>
            <a:r>
              <a:rPr lang="en-US" sz="2000" dirty="0">
                <a:solidFill>
                  <a:schemeClr val="bg1"/>
                </a:solidFill>
              </a:rPr>
              <a:t> faced rejection from his wife and children but remained resilient in his practice. Eventually, his long-held dream becomes a reality. </a:t>
            </a:r>
          </a:p>
        </p:txBody>
      </p:sp>
      <p:sp>
        <p:nvSpPr>
          <p:cNvPr id="13" name="Content Placeholder 4">
            <a:extLst>
              <a:ext uri="{FF2B5EF4-FFF2-40B4-BE49-F238E27FC236}">
                <a16:creationId xmlns:a16="http://schemas.microsoft.com/office/drawing/2014/main" id="{5EEA0F03-AA34-B843-9DDA-DCF7EDADFE0B}"/>
              </a:ext>
            </a:extLst>
          </p:cNvPr>
          <p:cNvSpPr txBox="1">
            <a:spLocks/>
          </p:cNvSpPr>
          <p:nvPr/>
        </p:nvSpPr>
        <p:spPr>
          <a:xfrm>
            <a:off x="1425015" y="3456726"/>
            <a:ext cx="4241053" cy="313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chemeClr val="bg1"/>
                </a:solidFill>
              </a:rPr>
              <a:t>Figure 7. The ballet dancing practice</a:t>
            </a:r>
          </a:p>
        </p:txBody>
      </p:sp>
      <p:sp>
        <p:nvSpPr>
          <p:cNvPr id="14" name="Content Placeholder 4">
            <a:extLst>
              <a:ext uri="{FF2B5EF4-FFF2-40B4-BE49-F238E27FC236}">
                <a16:creationId xmlns:a16="http://schemas.microsoft.com/office/drawing/2014/main" id="{531D2F0B-5473-C05D-5ED1-A6F8A6BC200E}"/>
              </a:ext>
            </a:extLst>
          </p:cNvPr>
          <p:cNvSpPr txBox="1">
            <a:spLocks/>
          </p:cNvSpPr>
          <p:nvPr/>
        </p:nvSpPr>
        <p:spPr>
          <a:xfrm>
            <a:off x="1454659" y="5461160"/>
            <a:ext cx="3726941" cy="3137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chemeClr val="bg1"/>
                </a:solidFill>
              </a:rPr>
              <a:t>Figure 8. Sim </a:t>
            </a:r>
            <a:r>
              <a:rPr lang="en-US" sz="1400" dirty="0" err="1">
                <a:solidFill>
                  <a:schemeClr val="bg1"/>
                </a:solidFill>
              </a:rPr>
              <a:t>Deok-chul</a:t>
            </a:r>
            <a:r>
              <a:rPr lang="en-US" sz="1400" dirty="0">
                <a:solidFill>
                  <a:schemeClr val="bg1"/>
                </a:solidFill>
              </a:rPr>
              <a:t> and Lee Chae-</a:t>
            </a:r>
            <a:r>
              <a:rPr lang="en-US" sz="1400" dirty="0" err="1">
                <a:solidFill>
                  <a:schemeClr val="bg1"/>
                </a:solidFill>
              </a:rPr>
              <a:t>rok</a:t>
            </a:r>
            <a:r>
              <a:rPr lang="en-US" sz="1400" dirty="0">
                <a:solidFill>
                  <a:schemeClr val="bg1"/>
                </a:solidFill>
              </a:rPr>
              <a:t> perform on stage</a:t>
            </a:r>
          </a:p>
        </p:txBody>
      </p:sp>
      <p:pic>
        <p:nvPicPr>
          <p:cNvPr id="7" name="Picture 6">
            <a:extLst>
              <a:ext uri="{FF2B5EF4-FFF2-40B4-BE49-F238E27FC236}">
                <a16:creationId xmlns:a16="http://schemas.microsoft.com/office/drawing/2014/main" id="{1ECDC29D-D5EE-092A-87F0-4096EF1FEF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68" b="9020"/>
          <a:stretch/>
        </p:blipFill>
        <p:spPr>
          <a:xfrm>
            <a:off x="1425015" y="1579617"/>
            <a:ext cx="2788589" cy="1834454"/>
          </a:xfrm>
          <a:prstGeom prst="rect">
            <a:avLst/>
          </a:prstGeom>
        </p:spPr>
      </p:pic>
      <p:pic>
        <p:nvPicPr>
          <p:cNvPr id="16" name="Picture 15">
            <a:extLst>
              <a:ext uri="{FF2B5EF4-FFF2-40B4-BE49-F238E27FC236}">
                <a16:creationId xmlns:a16="http://schemas.microsoft.com/office/drawing/2014/main" id="{AD3FD205-F063-FE94-0DE9-A1B2BF053B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50" b="14641"/>
          <a:stretch/>
        </p:blipFill>
        <p:spPr>
          <a:xfrm>
            <a:off x="1425015" y="3774316"/>
            <a:ext cx="2951253" cy="1686844"/>
          </a:xfrm>
          <a:prstGeom prst="rect">
            <a:avLst/>
          </a:prstGeom>
        </p:spPr>
      </p:pic>
    </p:spTree>
    <p:extLst>
      <p:ext uri="{BB962C8B-B14F-4D97-AF65-F5344CB8AC3E}">
        <p14:creationId xmlns:p14="http://schemas.microsoft.com/office/powerpoint/2010/main" val="328261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a:bodyPr>
          <a:lstStyle/>
          <a:p>
            <a:pPr marL="0" indent="0" algn="just">
              <a:buNone/>
            </a:pPr>
            <a:r>
              <a:rPr lang="en-US" sz="2000" dirty="0">
                <a:solidFill>
                  <a:schemeClr val="bg1"/>
                </a:solidFill>
              </a:rPr>
              <a:t>The research findings reveal a notable transformation in the portrayal of the character Sim </a:t>
            </a:r>
            <a:r>
              <a:rPr lang="en-US" sz="2000" dirty="0" err="1">
                <a:solidFill>
                  <a:schemeClr val="bg1"/>
                </a:solidFill>
              </a:rPr>
              <a:t>Deok-chul</a:t>
            </a:r>
            <a:r>
              <a:rPr lang="en-US" sz="2000" dirty="0">
                <a:solidFill>
                  <a:schemeClr val="bg1"/>
                </a:solidFill>
              </a:rPr>
              <a:t> within the drama. Elements of femininity, such as physical attributes related to body shape and hairstyle, are depicted with diminished emphasis on femininity. Similarly, the character Lee Chae-</a:t>
            </a:r>
            <a:r>
              <a:rPr lang="en-US" sz="2000" dirty="0" err="1">
                <a:solidFill>
                  <a:schemeClr val="bg1"/>
                </a:solidFill>
              </a:rPr>
              <a:t>rok</a:t>
            </a:r>
            <a:r>
              <a:rPr lang="en-US" sz="2000" dirty="0">
                <a:solidFill>
                  <a:schemeClr val="bg1"/>
                </a:solidFill>
              </a:rPr>
              <a:t>, despite possessing a tall and slender physique, exudes an aura of masculinity through his facial features. Furthermore, there is a significant shift in the characters' roles and ambitions, although this shift does not align with the current advancements in feminist theories and movements. </a:t>
            </a:r>
          </a:p>
          <a:p>
            <a:pPr marL="0" indent="0" algn="just">
              <a:buNone/>
            </a:pPr>
            <a:r>
              <a:rPr lang="en-IN" sz="2000" dirty="0">
                <a:solidFill>
                  <a:schemeClr val="bg1"/>
                </a:solidFill>
                <a:effectLst/>
                <a:ea typeface="Times New Roman" panose="02020603050405020304" pitchFamily="18" charset="0"/>
              </a:rPr>
              <a:t>Within this drama series, it can be deduced that gender norms pose no impediment to achieving one's aspirations. </a:t>
            </a:r>
            <a:r>
              <a:rPr lang="en-IN" sz="2000" dirty="0" err="1">
                <a:solidFill>
                  <a:schemeClr val="bg1"/>
                </a:solidFill>
                <a:effectLst/>
                <a:ea typeface="Times New Roman" panose="02020603050405020304" pitchFamily="18" charset="0"/>
              </a:rPr>
              <a:t>Navillera</a:t>
            </a:r>
            <a:r>
              <a:rPr lang="en-IN" sz="2000" dirty="0">
                <a:solidFill>
                  <a:schemeClr val="bg1"/>
                </a:solidFill>
                <a:effectLst/>
                <a:ea typeface="Times New Roman" panose="02020603050405020304" pitchFamily="18" charset="0"/>
              </a:rPr>
              <a:t> serves as evidence that ballet dancing is not exclusively confined to women, as men too can excel in this art form. </a:t>
            </a:r>
            <a:r>
              <a:rPr lang="en-US" sz="2000" dirty="0">
                <a:solidFill>
                  <a:schemeClr val="bg1"/>
                </a:solidFill>
                <a:effectLst/>
                <a:ea typeface="Times New Roman" panose="02020603050405020304" pitchFamily="18" charset="0"/>
              </a:rPr>
              <a:t>Despite ballet predominantly attracting female participants, it is undeniable that men can also exhibit exceptional prowess in this artistic discipline. Therefore, this drama effectively conveys to its audience that social transformation can originate from within oneself.</a:t>
            </a:r>
            <a:endParaRPr lang="en-US" sz="2000" dirty="0">
              <a:solidFill>
                <a:schemeClr val="bg1"/>
              </a:solidFill>
            </a:endParaRP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1890</Words>
  <Application>Microsoft Office PowerPoint</Application>
  <PresentationFormat>Layar Lebar</PresentationFormat>
  <Paragraphs>45</Paragraphs>
  <Slides>11</Slides>
  <Notes>0</Notes>
  <HiddenSlides>0</HiddenSlides>
  <MMClips>0</MMClips>
  <ScaleCrop>false</ScaleCrop>
  <HeadingPairs>
    <vt:vector size="4" baseType="variant">
      <vt:variant>
        <vt:lpstr>Tema</vt:lpstr>
      </vt:variant>
      <vt:variant>
        <vt:i4>1</vt:i4>
      </vt:variant>
      <vt:variant>
        <vt:lpstr>Judul Slide</vt:lpstr>
      </vt:variant>
      <vt:variant>
        <vt:i4>11</vt:i4>
      </vt:variant>
    </vt:vector>
  </HeadingPairs>
  <TitlesOfParts>
    <vt:vector size="12" baseType="lpstr">
      <vt:lpstr>Office Theme</vt:lpstr>
      <vt:lpstr>Representation of Femininity in the Netflix Drama Series Navillera</vt:lpstr>
      <vt:lpstr>INTRODUCTION</vt:lpstr>
      <vt:lpstr>METHOD</vt:lpstr>
      <vt:lpstr>LITERATURE REVIEW</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Bella Rizky</cp:lastModifiedBy>
  <cp:revision>16</cp:revision>
  <dcterms:created xsi:type="dcterms:W3CDTF">2023-04-14T06:04:15Z</dcterms:created>
  <dcterms:modified xsi:type="dcterms:W3CDTF">2023-07-25T07:57:03Z</dcterms:modified>
</cp:coreProperties>
</file>